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Lst>
  <p:sldSz cx="18288000" cy="10287000"/>
  <p:notesSz cx="6858000" cy="9144000"/>
  <p:embeddedFontLst>
    <p:embeddedFont>
      <p:font typeface="PT Sans" charset="1" panose="020B0503020203020204"/>
      <p:regular r:id="rId6"/>
    </p:embeddedFont>
    <p:embeddedFont>
      <p:font typeface="PT Sans Bold" charset="1" panose="020B0703020203020204"/>
      <p:regular r:id="rId7"/>
    </p:embeddedFont>
    <p:embeddedFont>
      <p:font typeface="PT Sans Italics" charset="1" panose="020B0503020203090204"/>
      <p:regular r:id="rId8"/>
    </p:embeddedFont>
    <p:embeddedFont>
      <p:font typeface="PT Sans Bold Italics" charset="1" panose="020B07030202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Nanum Gothic Coding" charset="1" panose="020D0009000000000000"/>
      <p:regular r:id="rId14"/>
    </p:embeddedFont>
    <p:embeddedFont>
      <p:font typeface="Nanum Gothic Coding Bold" charset="1" panose="020D0009000000000000"/>
      <p:regular r:id="rId15"/>
    </p:embeddedFont>
    <p:embeddedFont>
      <p:font typeface="Open Sans Bold" charset="1" panose="00000000000000000000"/>
      <p:regular r:id="rId16"/>
    </p:embeddedFont>
    <p:embeddedFont>
      <p:font typeface="Open Sans Bold Bold" charset="1" panose="00000000000000000000"/>
      <p:regular r:id="rId17"/>
    </p:embeddedFont>
    <p:embeddedFont>
      <p:font typeface="Open Sans Bold Italics" charset="1" panose="00000000000000000000"/>
      <p:regular r:id="rId18"/>
    </p:embeddedFont>
    <p:embeddedFont>
      <p:font typeface="Open Sans Bold Bold Italics" charset="1" panose="00000000000000000000"/>
      <p:regular r:id="rId19"/>
    </p:embeddedFont>
    <p:embeddedFont>
      <p:font typeface="Neoneon" charset="1" panose="02000503000000000000"/>
      <p:regular r:id="rId20"/>
    </p:embeddedFont>
    <p:embeddedFont>
      <p:font typeface="Cooper Hewitt" charset="1" panose="00000000000000000000"/>
      <p:regular r:id="rId21"/>
    </p:embeddedFont>
    <p:embeddedFont>
      <p:font typeface="Cooper Hewitt Bold" charset="1" panose="00000000000000000000"/>
      <p:regular r:id="rId22"/>
    </p:embeddedFont>
    <p:embeddedFont>
      <p:font typeface="Cooper Hewitt Italics" charset="1" panose="00000000000000000000"/>
      <p:regular r:id="rId23"/>
    </p:embeddedFont>
    <p:embeddedFont>
      <p:font typeface="Cooper Hewitt Bold Italics" charset="1" panose="00000000000000000000"/>
      <p:regular r:id="rId24"/>
    </p:embeddedFont>
    <p:embeddedFont>
      <p:font typeface="Cooper Hewitt Thin" charset="1" panose="00000000000000000000"/>
      <p:regular r:id="rId25"/>
    </p:embeddedFont>
    <p:embeddedFont>
      <p:font typeface="Cooper Hewitt Thin Italics" charset="1" panose="00000000000000000000"/>
      <p:regular r:id="rId26"/>
    </p:embeddedFont>
    <p:embeddedFont>
      <p:font typeface="Cooper Hewitt Light" charset="1" panose="00000000000000000000"/>
      <p:regular r:id="rId27"/>
    </p:embeddedFont>
    <p:embeddedFont>
      <p:font typeface="Cooper Hewitt Light Italics" charset="1" panose="00000000000000000000"/>
      <p:regular r:id="rId28"/>
    </p:embeddedFont>
    <p:embeddedFont>
      <p:font typeface="Cooper Hewitt Heavy" charset="1" panose="00000000000000000000"/>
      <p:regular r:id="rId29"/>
    </p:embeddedFont>
    <p:embeddedFont>
      <p:font typeface="Cooper Hewitt Heavy Italics" charset="1" panose="00000000000000000000"/>
      <p:regular r:id="rId30"/>
    </p:embeddedFont>
    <p:embeddedFont>
      <p:font typeface="Open Sans" charset="1" panose="020B0606030504020204"/>
      <p:regular r:id="rId31"/>
    </p:embeddedFont>
    <p:embeddedFont>
      <p:font typeface="Open Sans Bold" charset="1" panose="020B0806030504020204"/>
      <p:regular r:id="rId32"/>
    </p:embeddedFont>
    <p:embeddedFont>
      <p:font typeface="Open Sans Italics" charset="1" panose="020B0606030504020204"/>
      <p:regular r:id="rId33"/>
    </p:embeddedFont>
    <p:embeddedFont>
      <p:font typeface="Open Sans Bold Italics" charset="1" panose="020B0806030504020204"/>
      <p:regular r:id="rId34"/>
    </p:embeddedFont>
    <p:embeddedFont>
      <p:font typeface="Open Sans Light" charset="1" panose="020B0306030504020204"/>
      <p:regular r:id="rId35"/>
    </p:embeddedFont>
    <p:embeddedFont>
      <p:font typeface="Open Sans Light Italics" charset="1" panose="020B0306030504020204"/>
      <p:regular r:id="rId36"/>
    </p:embeddedFont>
    <p:embeddedFont>
      <p:font typeface="Open Sans Ultra-Bold" charset="1" panose="00000000000000000000"/>
      <p:regular r:id="rId37"/>
    </p:embeddedFont>
    <p:embeddedFont>
      <p:font typeface="Open Sans Ultra-Bold Italics"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15" Target="../media/image19.png" Type="http://schemas.openxmlformats.org/officeDocument/2006/relationships/image"/><Relationship Id="rId16" Target="../media/image20.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jpe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33.png" Type="http://schemas.openxmlformats.org/officeDocument/2006/relationships/image"/><Relationship Id="rId18" Target="../media/image34.svg" Type="http://schemas.openxmlformats.org/officeDocument/2006/relationships/image"/><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6.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6.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0707"/>
        </a:solidFill>
      </p:bgPr>
    </p:bg>
    <p:spTree>
      <p:nvGrpSpPr>
        <p:cNvPr id="1" name=""/>
        <p:cNvGrpSpPr/>
        <p:nvPr/>
      </p:nvGrpSpPr>
      <p:grpSpPr>
        <a:xfrm>
          <a:off x="0" y="0"/>
          <a:ext cx="0" cy="0"/>
          <a:chOff x="0" y="0"/>
          <a:chExt cx="0" cy="0"/>
        </a:xfrm>
      </p:grpSpPr>
      <p:sp>
        <p:nvSpPr>
          <p:cNvPr name="Freeform 2" id="2"/>
          <p:cNvSpPr/>
          <p:nvPr/>
        </p:nvSpPr>
        <p:spPr>
          <a:xfrm flipH="false" flipV="false" rot="2995040">
            <a:off x="-1404756" y="-4899223"/>
            <a:ext cx="6835712" cy="8229600"/>
          </a:xfrm>
          <a:custGeom>
            <a:avLst/>
            <a:gdLst/>
            <a:ahLst/>
            <a:cxnLst/>
            <a:rect r="r" b="b" t="t" l="l"/>
            <a:pathLst>
              <a:path h="8229600" w="6835712">
                <a:moveTo>
                  <a:pt x="0" y="0"/>
                </a:moveTo>
                <a:lnTo>
                  <a:pt x="6835712" y="0"/>
                </a:lnTo>
                <a:lnTo>
                  <a:pt x="6835712"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2700000">
            <a:off x="-829279" y="-416861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058412"/>
            <a:ext cx="18288000" cy="22075787"/>
          </a:xfrm>
          <a:custGeom>
            <a:avLst/>
            <a:gdLst/>
            <a:ahLst/>
            <a:cxnLst/>
            <a:rect r="r" b="b" t="t" l="l"/>
            <a:pathLst>
              <a:path h="22075787" w="18288000">
                <a:moveTo>
                  <a:pt x="0" y="0"/>
                </a:moveTo>
                <a:lnTo>
                  <a:pt x="18288000" y="0"/>
                </a:lnTo>
                <a:lnTo>
                  <a:pt x="18288000" y="22075786"/>
                </a:lnTo>
                <a:lnTo>
                  <a:pt x="0" y="22075786"/>
                </a:lnTo>
                <a:lnTo>
                  <a:pt x="0" y="0"/>
                </a:lnTo>
                <a:close/>
              </a:path>
            </a:pathLst>
          </a:custGeom>
          <a:blipFill>
            <a:blip r:embed="rId7">
              <a:alphaModFix amt="30000"/>
            </a:blip>
            <a:stretch>
              <a:fillRect l="-22534" t="-18820" r="-22534" b="-18820"/>
            </a:stretch>
          </a:blipFill>
        </p:spPr>
      </p:sp>
      <p:sp>
        <p:nvSpPr>
          <p:cNvPr name="Freeform 6" id="6"/>
          <p:cNvSpPr/>
          <p:nvPr/>
        </p:nvSpPr>
        <p:spPr>
          <a:xfrm flipH="false" flipV="false" rot="2700000">
            <a:off x="15977251" y="6456878"/>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700000">
            <a:off x="17622650" y="-4934156"/>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40563" y="2296346"/>
            <a:ext cx="16836204" cy="1515708"/>
          </a:xfrm>
          <a:prstGeom prst="rect">
            <a:avLst/>
          </a:prstGeom>
        </p:spPr>
        <p:txBody>
          <a:bodyPr anchor="t" rtlCol="false" tIns="0" lIns="0" bIns="0" rIns="0">
            <a:spAutoFit/>
          </a:bodyPr>
          <a:lstStyle/>
          <a:p>
            <a:pPr algn="ctr">
              <a:lnSpc>
                <a:spcPts val="5886"/>
              </a:lnSpc>
              <a:spcBef>
                <a:spcPct val="0"/>
              </a:spcBef>
            </a:pPr>
            <a:r>
              <a:rPr lang="en-US" sz="5351">
                <a:solidFill>
                  <a:srgbClr val="FFFFFF"/>
                </a:solidFill>
                <a:latin typeface="Nanum Gothic Coding"/>
              </a:rPr>
              <a:t>DECODING EMOTIONAL PRESSURE IN SOCIAL INTERACTIONS VIA NLP MODELS</a:t>
            </a:r>
          </a:p>
        </p:txBody>
      </p:sp>
      <p:sp>
        <p:nvSpPr>
          <p:cNvPr name="TextBox 9" id="9"/>
          <p:cNvSpPr txBox="true"/>
          <p:nvPr/>
        </p:nvSpPr>
        <p:spPr>
          <a:xfrm rot="0">
            <a:off x="11879232" y="5066262"/>
            <a:ext cx="3319002" cy="613202"/>
          </a:xfrm>
          <a:prstGeom prst="rect">
            <a:avLst/>
          </a:prstGeom>
        </p:spPr>
        <p:txBody>
          <a:bodyPr anchor="t" rtlCol="false" tIns="0" lIns="0" bIns="0" rIns="0">
            <a:spAutoFit/>
          </a:bodyPr>
          <a:lstStyle/>
          <a:p>
            <a:pPr algn="ctr">
              <a:lnSpc>
                <a:spcPts val="4444"/>
              </a:lnSpc>
              <a:spcBef>
                <a:spcPct val="0"/>
              </a:spcBef>
            </a:pPr>
            <a:r>
              <a:rPr lang="en-US" sz="4040" u="sng">
                <a:solidFill>
                  <a:srgbClr val="FFFFFF"/>
                </a:solidFill>
                <a:latin typeface="Neoneon"/>
              </a:rPr>
              <a:t>SUBMITTED TO:</a:t>
            </a:r>
          </a:p>
        </p:txBody>
      </p:sp>
      <p:sp>
        <p:nvSpPr>
          <p:cNvPr name="TextBox 10" id="10"/>
          <p:cNvSpPr txBox="true"/>
          <p:nvPr/>
        </p:nvSpPr>
        <p:spPr>
          <a:xfrm rot="0">
            <a:off x="640192" y="5066262"/>
            <a:ext cx="3343221" cy="613218"/>
          </a:xfrm>
          <a:prstGeom prst="rect">
            <a:avLst/>
          </a:prstGeom>
        </p:spPr>
        <p:txBody>
          <a:bodyPr anchor="t" rtlCol="false" tIns="0" lIns="0" bIns="0" rIns="0">
            <a:spAutoFit/>
          </a:bodyPr>
          <a:lstStyle/>
          <a:p>
            <a:pPr algn="ctr">
              <a:lnSpc>
                <a:spcPts val="4445"/>
              </a:lnSpc>
              <a:spcBef>
                <a:spcPct val="0"/>
              </a:spcBef>
            </a:pPr>
            <a:r>
              <a:rPr lang="en-US" sz="4041" u="sng">
                <a:solidFill>
                  <a:srgbClr val="FFFFFF"/>
                </a:solidFill>
                <a:latin typeface="Neoneon"/>
              </a:rPr>
              <a:t>SUBMITTED BY:</a:t>
            </a:r>
          </a:p>
        </p:txBody>
      </p:sp>
      <p:sp>
        <p:nvSpPr>
          <p:cNvPr name="TextBox 11" id="11"/>
          <p:cNvSpPr txBox="true"/>
          <p:nvPr/>
        </p:nvSpPr>
        <p:spPr>
          <a:xfrm rot="0">
            <a:off x="640283" y="5986839"/>
            <a:ext cx="7445059" cy="1875709"/>
          </a:xfrm>
          <a:prstGeom prst="rect">
            <a:avLst/>
          </a:prstGeom>
        </p:spPr>
        <p:txBody>
          <a:bodyPr anchor="t" rtlCol="false" tIns="0" lIns="0" bIns="0" rIns="0">
            <a:spAutoFit/>
          </a:bodyPr>
          <a:lstStyle/>
          <a:p>
            <a:pPr>
              <a:lnSpc>
                <a:spcPts val="4759"/>
              </a:lnSpc>
            </a:pPr>
            <a:r>
              <a:rPr lang="en-US" sz="3399">
                <a:solidFill>
                  <a:srgbClr val="FFFFFF"/>
                </a:solidFill>
                <a:latin typeface="Cooper Hewitt"/>
              </a:rPr>
              <a:t>NIRNOY CHANDRA SARKER (20101043)</a:t>
            </a:r>
          </a:p>
          <a:p>
            <a:pPr>
              <a:lnSpc>
                <a:spcPts val="4759"/>
              </a:lnSpc>
            </a:pPr>
            <a:r>
              <a:rPr lang="en-US" sz="3399">
                <a:solidFill>
                  <a:srgbClr val="FFFFFF"/>
                </a:solidFill>
                <a:latin typeface="Cooper Hewitt"/>
              </a:rPr>
              <a:t>JENNIFER ABEDIN (20301219)</a:t>
            </a:r>
          </a:p>
          <a:p>
            <a:pPr>
              <a:lnSpc>
                <a:spcPts val="4759"/>
              </a:lnSpc>
            </a:pPr>
            <a:r>
              <a:rPr lang="en-US" sz="3399">
                <a:solidFill>
                  <a:srgbClr val="FFFFFF"/>
                </a:solidFill>
                <a:latin typeface="Cooper Hewitt"/>
              </a:rPr>
              <a:t>ISHRAT JAHAN (20301152)</a:t>
            </a:r>
          </a:p>
        </p:txBody>
      </p:sp>
      <p:sp>
        <p:nvSpPr>
          <p:cNvPr name="TextBox 12" id="12"/>
          <p:cNvSpPr txBox="true"/>
          <p:nvPr/>
        </p:nvSpPr>
        <p:spPr>
          <a:xfrm rot="0">
            <a:off x="11879232" y="5986839"/>
            <a:ext cx="5113368" cy="1275661"/>
          </a:xfrm>
          <a:prstGeom prst="rect">
            <a:avLst/>
          </a:prstGeom>
        </p:spPr>
        <p:txBody>
          <a:bodyPr anchor="t" rtlCol="false" tIns="0" lIns="0" bIns="0" rIns="0">
            <a:spAutoFit/>
          </a:bodyPr>
          <a:lstStyle/>
          <a:p>
            <a:pPr>
              <a:lnSpc>
                <a:spcPts val="4759"/>
              </a:lnSpc>
            </a:pPr>
            <a:r>
              <a:rPr lang="en-US" sz="3399">
                <a:solidFill>
                  <a:srgbClr val="FFFFFF"/>
                </a:solidFill>
                <a:latin typeface="Cooper Hewitt"/>
              </a:rPr>
              <a:t>Annajiat Alim Rasel (AAR)</a:t>
            </a:r>
          </a:p>
          <a:p>
            <a:pPr>
              <a:lnSpc>
                <a:spcPts val="4759"/>
              </a:lnSpc>
            </a:pPr>
            <a:r>
              <a:rPr lang="en-US" sz="3399">
                <a:solidFill>
                  <a:srgbClr val="FFFFFF"/>
                </a:solidFill>
                <a:latin typeface="Cooper Hewitt"/>
              </a:rPr>
              <a:t>Senior Lecturer</a:t>
            </a:r>
          </a:p>
        </p:txBody>
      </p:sp>
      <p:sp>
        <p:nvSpPr>
          <p:cNvPr name="TextBox 13" id="13"/>
          <p:cNvSpPr txBox="true"/>
          <p:nvPr/>
        </p:nvSpPr>
        <p:spPr>
          <a:xfrm rot="0">
            <a:off x="11879232" y="7700623"/>
            <a:ext cx="4877260" cy="1275661"/>
          </a:xfrm>
          <a:prstGeom prst="rect">
            <a:avLst/>
          </a:prstGeom>
        </p:spPr>
        <p:txBody>
          <a:bodyPr anchor="t" rtlCol="false" tIns="0" lIns="0" bIns="0" rIns="0">
            <a:spAutoFit/>
          </a:bodyPr>
          <a:lstStyle/>
          <a:p>
            <a:pPr>
              <a:lnSpc>
                <a:spcPts val="4759"/>
              </a:lnSpc>
            </a:pPr>
            <a:r>
              <a:rPr lang="en-US" sz="3399">
                <a:solidFill>
                  <a:srgbClr val="FFFFFF"/>
                </a:solidFill>
                <a:latin typeface="Cooper Hewitt"/>
              </a:rPr>
              <a:t>Adib Muhammad Amit</a:t>
            </a:r>
          </a:p>
          <a:p>
            <a:pPr>
              <a:lnSpc>
                <a:spcPts val="4759"/>
              </a:lnSpc>
            </a:pPr>
            <a:r>
              <a:rPr lang="en-US" sz="3399">
                <a:solidFill>
                  <a:srgbClr val="FFFFFF"/>
                </a:solidFill>
                <a:latin typeface="Cooper Hewitt"/>
              </a:rPr>
              <a:t>Research Assistant</a:t>
            </a:r>
          </a:p>
        </p:txBody>
      </p:sp>
      <p:sp>
        <p:nvSpPr>
          <p:cNvPr name="TextBox 14" id="14"/>
          <p:cNvSpPr txBox="true"/>
          <p:nvPr/>
        </p:nvSpPr>
        <p:spPr>
          <a:xfrm rot="0">
            <a:off x="4269365" y="4836931"/>
            <a:ext cx="2742226" cy="862330"/>
          </a:xfrm>
          <a:prstGeom prst="rect">
            <a:avLst/>
          </a:prstGeom>
        </p:spPr>
        <p:txBody>
          <a:bodyPr anchor="t" rtlCol="false" tIns="0" lIns="0" bIns="0" rIns="0">
            <a:spAutoFit/>
          </a:bodyPr>
          <a:lstStyle/>
          <a:p>
            <a:pPr algn="ctr">
              <a:lnSpc>
                <a:spcPts val="6019"/>
              </a:lnSpc>
            </a:pPr>
            <a:r>
              <a:rPr lang="en-US" sz="4299">
                <a:solidFill>
                  <a:srgbClr val="FFFFFF"/>
                </a:solidFill>
                <a:latin typeface="Cooper Hewitt"/>
              </a:rPr>
              <a:t>GROUP - 07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269549" y="-5632066"/>
            <a:ext cx="9886758" cy="11902794"/>
          </a:xfrm>
          <a:custGeom>
            <a:avLst/>
            <a:gdLst/>
            <a:ahLst/>
            <a:cxnLst/>
            <a:rect r="r" b="b" t="t" l="l"/>
            <a:pathLst>
              <a:path h="11902794" w="9886758">
                <a:moveTo>
                  <a:pt x="0" y="0"/>
                </a:moveTo>
                <a:lnTo>
                  <a:pt x="9886758" y="0"/>
                </a:lnTo>
                <a:lnTo>
                  <a:pt x="9886758" y="11902793"/>
                </a:lnTo>
                <a:lnTo>
                  <a:pt x="0" y="11902793"/>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2661209" y="-4480714"/>
            <a:ext cx="7100746" cy="7126662"/>
          </a:xfrm>
          <a:custGeom>
            <a:avLst/>
            <a:gdLst/>
            <a:ahLst/>
            <a:cxnLst/>
            <a:rect r="r" b="b" t="t" l="l"/>
            <a:pathLst>
              <a:path h="7126662" w="7100746">
                <a:moveTo>
                  <a:pt x="0" y="0"/>
                </a:moveTo>
                <a:lnTo>
                  <a:pt x="7100746" y="0"/>
                </a:lnTo>
                <a:lnTo>
                  <a:pt x="7100746" y="7126662"/>
                </a:lnTo>
                <a:lnTo>
                  <a:pt x="0" y="7126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78757" y="3306903"/>
            <a:ext cx="9886758" cy="11902794"/>
          </a:xfrm>
          <a:custGeom>
            <a:avLst/>
            <a:gdLst/>
            <a:ahLst/>
            <a:cxnLst/>
            <a:rect r="r" b="b" t="t" l="l"/>
            <a:pathLst>
              <a:path h="11902794" w="9886758">
                <a:moveTo>
                  <a:pt x="0" y="0"/>
                </a:moveTo>
                <a:lnTo>
                  <a:pt x="9886758" y="0"/>
                </a:lnTo>
                <a:lnTo>
                  <a:pt x="9886758" y="11902794"/>
                </a:lnTo>
                <a:lnTo>
                  <a:pt x="0" y="11902794"/>
                </a:lnTo>
                <a:lnTo>
                  <a:pt x="0" y="0"/>
                </a:lnTo>
                <a:close/>
              </a:path>
            </a:pathLst>
          </a:custGeom>
          <a:blipFill>
            <a:blip r:embed="rId2">
              <a:alphaModFix amt="30000"/>
            </a:blip>
            <a:stretch>
              <a:fillRect l="0" t="0" r="0" b="0"/>
            </a:stretch>
          </a:blipFill>
        </p:spPr>
      </p:sp>
      <p:sp>
        <p:nvSpPr>
          <p:cNvPr name="Freeform 5" id="5"/>
          <p:cNvSpPr/>
          <p:nvPr/>
        </p:nvSpPr>
        <p:spPr>
          <a:xfrm flipH="false" flipV="false" rot="2700000">
            <a:off x="14399910" y="6775357"/>
            <a:ext cx="3715957" cy="7023287"/>
          </a:xfrm>
          <a:custGeom>
            <a:avLst/>
            <a:gdLst/>
            <a:ahLst/>
            <a:cxnLst/>
            <a:rect r="r" b="b" t="t" l="l"/>
            <a:pathLst>
              <a:path h="7023287" w="3715957">
                <a:moveTo>
                  <a:pt x="0" y="0"/>
                </a:moveTo>
                <a:lnTo>
                  <a:pt x="3715957" y="0"/>
                </a:lnTo>
                <a:lnTo>
                  <a:pt x="3715957" y="7023286"/>
                </a:lnTo>
                <a:lnTo>
                  <a:pt x="0" y="70232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808968" y="4666396"/>
            <a:ext cx="970142" cy="970142"/>
          </a:xfrm>
          <a:custGeom>
            <a:avLst/>
            <a:gdLst/>
            <a:ahLst/>
            <a:cxnLst/>
            <a:rect r="r" b="b" t="t" l="l"/>
            <a:pathLst>
              <a:path h="970142" w="970142">
                <a:moveTo>
                  <a:pt x="0" y="0"/>
                </a:moveTo>
                <a:lnTo>
                  <a:pt x="970142" y="0"/>
                </a:lnTo>
                <a:lnTo>
                  <a:pt x="970142" y="970142"/>
                </a:lnTo>
                <a:lnTo>
                  <a:pt x="0" y="9701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466348" y="4650462"/>
            <a:ext cx="986076" cy="986076"/>
          </a:xfrm>
          <a:custGeom>
            <a:avLst/>
            <a:gdLst/>
            <a:ahLst/>
            <a:cxnLst/>
            <a:rect r="r" b="b" t="t" l="l"/>
            <a:pathLst>
              <a:path h="986076" w="986076">
                <a:moveTo>
                  <a:pt x="0" y="0"/>
                </a:moveTo>
                <a:lnTo>
                  <a:pt x="986076" y="0"/>
                </a:lnTo>
                <a:lnTo>
                  <a:pt x="986076" y="986076"/>
                </a:lnTo>
                <a:lnTo>
                  <a:pt x="0" y="9860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5796013" y="8015252"/>
            <a:ext cx="997314" cy="1094446"/>
          </a:xfrm>
          <a:custGeom>
            <a:avLst/>
            <a:gdLst/>
            <a:ahLst/>
            <a:cxnLst/>
            <a:rect r="r" b="b" t="t" l="l"/>
            <a:pathLst>
              <a:path h="1094446" w="997314">
                <a:moveTo>
                  <a:pt x="0" y="0"/>
                </a:moveTo>
                <a:lnTo>
                  <a:pt x="997313" y="0"/>
                </a:lnTo>
                <a:lnTo>
                  <a:pt x="997313" y="1094446"/>
                </a:lnTo>
                <a:lnTo>
                  <a:pt x="0" y="10944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1529165" y="8015252"/>
            <a:ext cx="984483" cy="984483"/>
          </a:xfrm>
          <a:custGeom>
            <a:avLst/>
            <a:gdLst/>
            <a:ahLst/>
            <a:cxnLst/>
            <a:rect r="r" b="b" t="t" l="l"/>
            <a:pathLst>
              <a:path h="984483" w="984483">
                <a:moveTo>
                  <a:pt x="0" y="0"/>
                </a:moveTo>
                <a:lnTo>
                  <a:pt x="984483" y="0"/>
                </a:lnTo>
                <a:lnTo>
                  <a:pt x="984483" y="984483"/>
                </a:lnTo>
                <a:lnTo>
                  <a:pt x="0" y="9844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022725" y="4723652"/>
            <a:ext cx="930173" cy="930173"/>
          </a:xfrm>
          <a:custGeom>
            <a:avLst/>
            <a:gdLst/>
            <a:ahLst/>
            <a:cxnLst/>
            <a:rect r="r" b="b" t="t" l="l"/>
            <a:pathLst>
              <a:path h="930173" w="930173">
                <a:moveTo>
                  <a:pt x="0" y="0"/>
                </a:moveTo>
                <a:lnTo>
                  <a:pt x="930173" y="0"/>
                </a:lnTo>
                <a:lnTo>
                  <a:pt x="930173" y="930173"/>
                </a:lnTo>
                <a:lnTo>
                  <a:pt x="0" y="93017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4439537" y="1498162"/>
            <a:ext cx="9408926" cy="1094740"/>
          </a:xfrm>
          <a:prstGeom prst="rect">
            <a:avLst/>
          </a:prstGeom>
        </p:spPr>
        <p:txBody>
          <a:bodyPr anchor="t" rtlCol="false" tIns="0" lIns="0" bIns="0" rIns="0">
            <a:spAutoFit/>
          </a:bodyPr>
          <a:lstStyle/>
          <a:p>
            <a:pPr algn="ctr">
              <a:lnSpc>
                <a:spcPts val="8959"/>
              </a:lnSpc>
            </a:pPr>
            <a:r>
              <a:rPr lang="en-US" sz="6399">
                <a:solidFill>
                  <a:srgbClr val="10E1E6"/>
                </a:solidFill>
                <a:latin typeface="Open Sans Bold"/>
              </a:rPr>
              <a:t>TABLE OF CONTENT</a:t>
            </a:r>
          </a:p>
        </p:txBody>
      </p:sp>
      <p:sp>
        <p:nvSpPr>
          <p:cNvPr name="TextBox 12" id="12"/>
          <p:cNvSpPr txBox="true"/>
          <p:nvPr/>
        </p:nvSpPr>
        <p:spPr>
          <a:xfrm rot="0">
            <a:off x="2144411" y="3923500"/>
            <a:ext cx="3651601" cy="600021"/>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INTRODUCTION</a:t>
            </a:r>
          </a:p>
        </p:txBody>
      </p:sp>
      <p:sp>
        <p:nvSpPr>
          <p:cNvPr name="TextBox 13" id="13"/>
          <p:cNvSpPr txBox="true"/>
          <p:nvPr/>
        </p:nvSpPr>
        <p:spPr>
          <a:xfrm rot="0">
            <a:off x="4440793" y="7234257"/>
            <a:ext cx="3651601" cy="600021"/>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FUTURE WORK</a:t>
            </a:r>
          </a:p>
        </p:txBody>
      </p:sp>
      <p:sp>
        <p:nvSpPr>
          <p:cNvPr name="TextBox 14" id="14"/>
          <p:cNvSpPr txBox="true"/>
          <p:nvPr/>
        </p:nvSpPr>
        <p:spPr>
          <a:xfrm rot="0">
            <a:off x="7318199" y="3923500"/>
            <a:ext cx="3781514" cy="600021"/>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LITERATURE REVIEW</a:t>
            </a:r>
          </a:p>
        </p:txBody>
      </p:sp>
      <p:sp>
        <p:nvSpPr>
          <p:cNvPr name="TextBox 15" id="15"/>
          <p:cNvSpPr txBox="true"/>
          <p:nvPr/>
        </p:nvSpPr>
        <p:spPr>
          <a:xfrm rot="0">
            <a:off x="10195606" y="7234257"/>
            <a:ext cx="3651601" cy="600021"/>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CONCLUSION</a:t>
            </a:r>
          </a:p>
        </p:txBody>
      </p:sp>
      <p:sp>
        <p:nvSpPr>
          <p:cNvPr name="TextBox 16" id="16"/>
          <p:cNvSpPr txBox="true"/>
          <p:nvPr/>
        </p:nvSpPr>
        <p:spPr>
          <a:xfrm rot="0">
            <a:off x="12491987" y="3923500"/>
            <a:ext cx="3651601" cy="600021"/>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RESULTS</a:t>
            </a:r>
          </a:p>
        </p:txBody>
      </p:sp>
      <p:sp>
        <p:nvSpPr>
          <p:cNvPr name="TextBox 17" id="17"/>
          <p:cNvSpPr txBox="true"/>
          <p:nvPr/>
        </p:nvSpPr>
        <p:spPr>
          <a:xfrm rot="0">
            <a:off x="3335102" y="3093623"/>
            <a:ext cx="1270220" cy="793750"/>
          </a:xfrm>
          <a:prstGeom prst="rect">
            <a:avLst/>
          </a:prstGeom>
        </p:spPr>
        <p:txBody>
          <a:bodyPr anchor="t" rtlCol="false" tIns="0" lIns="0" bIns="0" rIns="0">
            <a:spAutoFit/>
          </a:bodyPr>
          <a:lstStyle/>
          <a:p>
            <a:pPr algn="ctr">
              <a:lnSpc>
                <a:spcPts val="5599"/>
              </a:lnSpc>
            </a:pPr>
            <a:r>
              <a:rPr lang="en-US" sz="3999" spc="199">
                <a:solidFill>
                  <a:srgbClr val="0CC0FF"/>
                </a:solidFill>
                <a:latin typeface="Cooper Hewitt Bold"/>
              </a:rPr>
              <a:t>01</a:t>
            </a:r>
          </a:p>
        </p:txBody>
      </p:sp>
      <p:sp>
        <p:nvSpPr>
          <p:cNvPr name="TextBox 18" id="18"/>
          <p:cNvSpPr txBox="true"/>
          <p:nvPr/>
        </p:nvSpPr>
        <p:spPr>
          <a:xfrm rot="0">
            <a:off x="5631484" y="6404379"/>
            <a:ext cx="1270220" cy="793750"/>
          </a:xfrm>
          <a:prstGeom prst="rect">
            <a:avLst/>
          </a:prstGeom>
        </p:spPr>
        <p:txBody>
          <a:bodyPr anchor="t" rtlCol="false" tIns="0" lIns="0" bIns="0" rIns="0">
            <a:spAutoFit/>
          </a:bodyPr>
          <a:lstStyle/>
          <a:p>
            <a:pPr algn="ctr">
              <a:lnSpc>
                <a:spcPts val="5599"/>
              </a:lnSpc>
            </a:pPr>
            <a:r>
              <a:rPr lang="en-US" sz="3999" spc="199">
                <a:solidFill>
                  <a:srgbClr val="0CC0FF"/>
                </a:solidFill>
                <a:latin typeface="Cooper Hewitt Bold"/>
              </a:rPr>
              <a:t>04</a:t>
            </a:r>
          </a:p>
        </p:txBody>
      </p:sp>
      <p:sp>
        <p:nvSpPr>
          <p:cNvPr name="TextBox 19" id="19"/>
          <p:cNvSpPr txBox="true"/>
          <p:nvPr/>
        </p:nvSpPr>
        <p:spPr>
          <a:xfrm rot="0">
            <a:off x="8508890" y="3093623"/>
            <a:ext cx="1270220" cy="793750"/>
          </a:xfrm>
          <a:prstGeom prst="rect">
            <a:avLst/>
          </a:prstGeom>
        </p:spPr>
        <p:txBody>
          <a:bodyPr anchor="t" rtlCol="false" tIns="0" lIns="0" bIns="0" rIns="0">
            <a:spAutoFit/>
          </a:bodyPr>
          <a:lstStyle/>
          <a:p>
            <a:pPr algn="ctr">
              <a:lnSpc>
                <a:spcPts val="5599"/>
              </a:lnSpc>
            </a:pPr>
            <a:r>
              <a:rPr lang="en-US" sz="3999" spc="199">
                <a:solidFill>
                  <a:srgbClr val="0CC0FF"/>
                </a:solidFill>
                <a:latin typeface="Cooper Hewitt Bold"/>
              </a:rPr>
              <a:t>02</a:t>
            </a:r>
          </a:p>
        </p:txBody>
      </p:sp>
      <p:sp>
        <p:nvSpPr>
          <p:cNvPr name="TextBox 20" id="20"/>
          <p:cNvSpPr txBox="true"/>
          <p:nvPr/>
        </p:nvSpPr>
        <p:spPr>
          <a:xfrm rot="0">
            <a:off x="11386297" y="6404379"/>
            <a:ext cx="1270220" cy="793750"/>
          </a:xfrm>
          <a:prstGeom prst="rect">
            <a:avLst/>
          </a:prstGeom>
        </p:spPr>
        <p:txBody>
          <a:bodyPr anchor="t" rtlCol="false" tIns="0" lIns="0" bIns="0" rIns="0">
            <a:spAutoFit/>
          </a:bodyPr>
          <a:lstStyle/>
          <a:p>
            <a:pPr algn="ctr">
              <a:lnSpc>
                <a:spcPts val="5599"/>
              </a:lnSpc>
            </a:pPr>
            <a:r>
              <a:rPr lang="en-US" sz="3999" spc="199">
                <a:solidFill>
                  <a:srgbClr val="0CC0FF"/>
                </a:solidFill>
                <a:latin typeface="Cooper Hewitt Bold"/>
              </a:rPr>
              <a:t>05</a:t>
            </a:r>
          </a:p>
        </p:txBody>
      </p:sp>
      <p:sp>
        <p:nvSpPr>
          <p:cNvPr name="TextBox 21" id="21"/>
          <p:cNvSpPr txBox="true"/>
          <p:nvPr/>
        </p:nvSpPr>
        <p:spPr>
          <a:xfrm rot="0">
            <a:off x="13682678" y="3093623"/>
            <a:ext cx="1270220" cy="793750"/>
          </a:xfrm>
          <a:prstGeom prst="rect">
            <a:avLst/>
          </a:prstGeom>
        </p:spPr>
        <p:txBody>
          <a:bodyPr anchor="t" rtlCol="false" tIns="0" lIns="0" bIns="0" rIns="0">
            <a:spAutoFit/>
          </a:bodyPr>
          <a:lstStyle/>
          <a:p>
            <a:pPr algn="ctr">
              <a:lnSpc>
                <a:spcPts val="5599"/>
              </a:lnSpc>
            </a:pPr>
            <a:r>
              <a:rPr lang="en-US" sz="3999" spc="199">
                <a:solidFill>
                  <a:srgbClr val="0CC0FF"/>
                </a:solidFill>
                <a:latin typeface="Cooper Hewitt Bold"/>
              </a:rPr>
              <a:t>03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3269549" y="-5632066"/>
            <a:ext cx="9886758" cy="11902794"/>
          </a:xfrm>
          <a:custGeom>
            <a:avLst/>
            <a:gdLst/>
            <a:ahLst/>
            <a:cxnLst/>
            <a:rect r="r" b="b" t="t" l="l"/>
            <a:pathLst>
              <a:path h="11902794" w="9886758">
                <a:moveTo>
                  <a:pt x="0" y="0"/>
                </a:moveTo>
                <a:lnTo>
                  <a:pt x="9886758" y="0"/>
                </a:lnTo>
                <a:lnTo>
                  <a:pt x="9886758" y="11902793"/>
                </a:lnTo>
                <a:lnTo>
                  <a:pt x="0" y="11902793"/>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2661209" y="-4480714"/>
            <a:ext cx="7100746" cy="7126662"/>
          </a:xfrm>
          <a:custGeom>
            <a:avLst/>
            <a:gdLst/>
            <a:ahLst/>
            <a:cxnLst/>
            <a:rect r="r" b="b" t="t" l="l"/>
            <a:pathLst>
              <a:path h="7126662" w="7100746">
                <a:moveTo>
                  <a:pt x="0" y="0"/>
                </a:moveTo>
                <a:lnTo>
                  <a:pt x="7100746" y="0"/>
                </a:lnTo>
                <a:lnTo>
                  <a:pt x="7100746" y="7126662"/>
                </a:lnTo>
                <a:lnTo>
                  <a:pt x="0" y="7126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678757" y="3306903"/>
            <a:ext cx="9886758" cy="11902794"/>
          </a:xfrm>
          <a:custGeom>
            <a:avLst/>
            <a:gdLst/>
            <a:ahLst/>
            <a:cxnLst/>
            <a:rect r="r" b="b" t="t" l="l"/>
            <a:pathLst>
              <a:path h="11902794" w="9886758">
                <a:moveTo>
                  <a:pt x="0" y="0"/>
                </a:moveTo>
                <a:lnTo>
                  <a:pt x="9886758" y="0"/>
                </a:lnTo>
                <a:lnTo>
                  <a:pt x="9886758" y="11902794"/>
                </a:lnTo>
                <a:lnTo>
                  <a:pt x="0" y="11902794"/>
                </a:lnTo>
                <a:lnTo>
                  <a:pt x="0" y="0"/>
                </a:lnTo>
                <a:close/>
              </a:path>
            </a:pathLst>
          </a:custGeom>
          <a:blipFill>
            <a:blip r:embed="rId2">
              <a:alphaModFix amt="30000"/>
            </a:blip>
            <a:stretch>
              <a:fillRect l="0" t="0" r="0" b="0"/>
            </a:stretch>
          </a:blipFill>
        </p:spPr>
      </p:sp>
      <p:sp>
        <p:nvSpPr>
          <p:cNvPr name="Freeform 5" id="5"/>
          <p:cNvSpPr/>
          <p:nvPr/>
        </p:nvSpPr>
        <p:spPr>
          <a:xfrm flipH="false" flipV="false" rot="2700000">
            <a:off x="14523735" y="7051582"/>
            <a:ext cx="3715957" cy="7023287"/>
          </a:xfrm>
          <a:custGeom>
            <a:avLst/>
            <a:gdLst/>
            <a:ahLst/>
            <a:cxnLst/>
            <a:rect r="r" b="b" t="t" l="l"/>
            <a:pathLst>
              <a:path h="7023287" w="3715957">
                <a:moveTo>
                  <a:pt x="0" y="0"/>
                </a:moveTo>
                <a:lnTo>
                  <a:pt x="3715957" y="0"/>
                </a:lnTo>
                <a:lnTo>
                  <a:pt x="3715957" y="7023286"/>
                </a:lnTo>
                <a:lnTo>
                  <a:pt x="0" y="70232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439537" y="1551289"/>
            <a:ext cx="9408926" cy="1094659"/>
          </a:xfrm>
          <a:prstGeom prst="rect">
            <a:avLst/>
          </a:prstGeom>
        </p:spPr>
        <p:txBody>
          <a:bodyPr anchor="t" rtlCol="false" tIns="0" lIns="0" bIns="0" rIns="0">
            <a:spAutoFit/>
          </a:bodyPr>
          <a:lstStyle/>
          <a:p>
            <a:pPr algn="ctr">
              <a:lnSpc>
                <a:spcPts val="8959"/>
              </a:lnSpc>
            </a:pPr>
            <a:r>
              <a:rPr lang="en-US" sz="6399">
                <a:solidFill>
                  <a:srgbClr val="10E1E6"/>
                </a:solidFill>
                <a:latin typeface="Open Sans Bold"/>
              </a:rPr>
              <a:t>ABSTRACT</a:t>
            </a:r>
          </a:p>
        </p:txBody>
      </p:sp>
      <p:sp>
        <p:nvSpPr>
          <p:cNvPr name="TextBox 7" id="7"/>
          <p:cNvSpPr txBox="true"/>
          <p:nvPr/>
        </p:nvSpPr>
        <p:spPr>
          <a:xfrm rot="0">
            <a:off x="1922515" y="3103030"/>
            <a:ext cx="14171508" cy="5603226"/>
          </a:xfrm>
          <a:prstGeom prst="rect">
            <a:avLst/>
          </a:prstGeom>
        </p:spPr>
        <p:txBody>
          <a:bodyPr anchor="t" rtlCol="false" tIns="0" lIns="0" bIns="0" rIns="0">
            <a:spAutoFit/>
          </a:bodyPr>
          <a:lstStyle/>
          <a:p>
            <a:pPr algn="ctr">
              <a:lnSpc>
                <a:spcPts val="5599"/>
              </a:lnSpc>
            </a:pPr>
            <a:r>
              <a:rPr lang="en-US" sz="3999" spc="199">
                <a:solidFill>
                  <a:srgbClr val="C4D7DD"/>
                </a:solidFill>
                <a:latin typeface="PT Sans"/>
              </a:rPr>
              <a:t>The study recognizes the pivotal role of understanding and decoding emotional undertones in human communication for the creation of empathetic and responsive artificial intelligence systems. It posits the use of NLP models to identify and comprehend emotional pressure cues in social discourse, thereby influencing the development of emotionally intelligent conversational agents and improving human-computer interactions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02567" y="-3882321"/>
            <a:ext cx="5729837" cy="5750749"/>
          </a:xfrm>
          <a:custGeom>
            <a:avLst/>
            <a:gdLst/>
            <a:ahLst/>
            <a:cxnLst/>
            <a:rect r="r" b="b" t="t" l="l"/>
            <a:pathLst>
              <a:path h="5750749" w="5729837">
                <a:moveTo>
                  <a:pt x="0" y="0"/>
                </a:moveTo>
                <a:lnTo>
                  <a:pt x="5729838" y="0"/>
                </a:lnTo>
                <a:lnTo>
                  <a:pt x="5729838" y="5750749"/>
                </a:lnTo>
                <a:lnTo>
                  <a:pt x="0" y="5750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09268" y="-703852"/>
            <a:ext cx="9886758" cy="11902794"/>
          </a:xfrm>
          <a:custGeom>
            <a:avLst/>
            <a:gdLst/>
            <a:ahLst/>
            <a:cxnLst/>
            <a:rect r="r" b="b" t="t" l="l"/>
            <a:pathLst>
              <a:path h="11902794" w="9886758">
                <a:moveTo>
                  <a:pt x="0" y="0"/>
                </a:moveTo>
                <a:lnTo>
                  <a:pt x="9886758" y="0"/>
                </a:lnTo>
                <a:lnTo>
                  <a:pt x="9886758" y="11902794"/>
                </a:lnTo>
                <a:lnTo>
                  <a:pt x="0" y="11902794"/>
                </a:lnTo>
                <a:lnTo>
                  <a:pt x="0" y="0"/>
                </a:lnTo>
                <a:close/>
              </a:path>
            </a:pathLst>
          </a:custGeom>
          <a:blipFill>
            <a:blip r:embed="rId4">
              <a:alphaModFix amt="30000"/>
            </a:blip>
            <a:stretch>
              <a:fillRect l="0" t="0" r="0" b="0"/>
            </a:stretch>
          </a:blipFill>
        </p:spPr>
      </p:sp>
      <p:sp>
        <p:nvSpPr>
          <p:cNvPr name="Freeform 4" id="4"/>
          <p:cNvSpPr/>
          <p:nvPr/>
        </p:nvSpPr>
        <p:spPr>
          <a:xfrm flipH="false" flipV="false" rot="0">
            <a:off x="10570524" y="1028700"/>
            <a:ext cx="6491097" cy="8229600"/>
          </a:xfrm>
          <a:custGeom>
            <a:avLst/>
            <a:gdLst/>
            <a:ahLst/>
            <a:cxnLst/>
            <a:rect r="r" b="b" t="t" l="l"/>
            <a:pathLst>
              <a:path h="8229600" w="6491097">
                <a:moveTo>
                  <a:pt x="0" y="0"/>
                </a:moveTo>
                <a:lnTo>
                  <a:pt x="6491097" y="0"/>
                </a:lnTo>
                <a:lnTo>
                  <a:pt x="6491097"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2700000">
            <a:off x="15203642" y="609627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564883" y="5247545"/>
            <a:ext cx="9886758" cy="11902794"/>
          </a:xfrm>
          <a:custGeom>
            <a:avLst/>
            <a:gdLst/>
            <a:ahLst/>
            <a:cxnLst/>
            <a:rect r="r" b="b" t="t" l="l"/>
            <a:pathLst>
              <a:path h="11902794" w="9886758">
                <a:moveTo>
                  <a:pt x="0" y="0"/>
                </a:moveTo>
                <a:lnTo>
                  <a:pt x="9886758" y="0"/>
                </a:lnTo>
                <a:lnTo>
                  <a:pt x="9886758" y="11902794"/>
                </a:lnTo>
                <a:lnTo>
                  <a:pt x="0" y="11902794"/>
                </a:lnTo>
                <a:lnTo>
                  <a:pt x="0" y="0"/>
                </a:lnTo>
                <a:close/>
              </a:path>
            </a:pathLst>
          </a:custGeom>
          <a:blipFill>
            <a:blip r:embed="rId4">
              <a:alphaModFix amt="30000"/>
            </a:blip>
            <a:stretch>
              <a:fillRect l="0" t="0" r="0" b="0"/>
            </a:stretch>
          </a:blipFill>
        </p:spPr>
      </p:sp>
      <p:sp>
        <p:nvSpPr>
          <p:cNvPr name="TextBox 7" id="7"/>
          <p:cNvSpPr txBox="true"/>
          <p:nvPr/>
        </p:nvSpPr>
        <p:spPr>
          <a:xfrm rot="0">
            <a:off x="1028700" y="2870658"/>
            <a:ext cx="8997105" cy="974498"/>
          </a:xfrm>
          <a:prstGeom prst="rect">
            <a:avLst/>
          </a:prstGeom>
        </p:spPr>
        <p:txBody>
          <a:bodyPr anchor="t" rtlCol="false" tIns="0" lIns="0" bIns="0" rIns="0">
            <a:spAutoFit/>
          </a:bodyPr>
          <a:lstStyle/>
          <a:p>
            <a:pPr>
              <a:lnSpc>
                <a:spcPts val="7579"/>
              </a:lnSpc>
            </a:pPr>
            <a:r>
              <a:rPr lang="en-US" sz="6890">
                <a:solidFill>
                  <a:srgbClr val="0EEAE2"/>
                </a:solidFill>
                <a:latin typeface="Open Sans Bold"/>
              </a:rPr>
              <a:t>INTRODUCTION</a:t>
            </a:r>
          </a:p>
        </p:txBody>
      </p:sp>
      <p:sp>
        <p:nvSpPr>
          <p:cNvPr name="TextBox 8" id="8"/>
          <p:cNvSpPr txBox="true"/>
          <p:nvPr/>
        </p:nvSpPr>
        <p:spPr>
          <a:xfrm rot="0">
            <a:off x="1028700" y="4886325"/>
            <a:ext cx="10367199" cy="2114333"/>
          </a:xfrm>
          <a:prstGeom prst="rect">
            <a:avLst/>
          </a:prstGeom>
        </p:spPr>
        <p:txBody>
          <a:bodyPr anchor="t" rtlCol="false" tIns="0" lIns="0" bIns="0" rIns="0">
            <a:spAutoFit/>
          </a:bodyPr>
          <a:lstStyle/>
          <a:p>
            <a:pPr>
              <a:lnSpc>
                <a:spcPts val="4200"/>
              </a:lnSpc>
            </a:pPr>
            <a:r>
              <a:rPr lang="en-US" sz="3000">
                <a:solidFill>
                  <a:srgbClr val="FFFFFF"/>
                </a:solidFill>
                <a:latin typeface="PT Sans"/>
              </a:rPr>
              <a:t>"Decoding Emotional Pressure in Social Interactions via NLP Models" represents a significant exploration in natural language processing (NLP), focusing on unraveling the complexities of emotional pressure within social interactions.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00058" y="-1630775"/>
            <a:ext cx="12100013" cy="14567360"/>
          </a:xfrm>
          <a:custGeom>
            <a:avLst/>
            <a:gdLst/>
            <a:ahLst/>
            <a:cxnLst/>
            <a:rect r="r" b="b" t="t" l="l"/>
            <a:pathLst>
              <a:path h="14567360" w="12100013">
                <a:moveTo>
                  <a:pt x="0" y="0"/>
                </a:moveTo>
                <a:lnTo>
                  <a:pt x="12100013" y="0"/>
                </a:lnTo>
                <a:lnTo>
                  <a:pt x="12100013" y="14567360"/>
                </a:lnTo>
                <a:lnTo>
                  <a:pt x="0" y="1456736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028700" y="4141044"/>
            <a:ext cx="5768310" cy="4629069"/>
          </a:xfrm>
          <a:custGeom>
            <a:avLst/>
            <a:gdLst/>
            <a:ahLst/>
            <a:cxnLst/>
            <a:rect r="r" b="b" t="t" l="l"/>
            <a:pathLst>
              <a:path h="4629069" w="5768310">
                <a:moveTo>
                  <a:pt x="0" y="0"/>
                </a:moveTo>
                <a:lnTo>
                  <a:pt x="5768310" y="0"/>
                </a:lnTo>
                <a:lnTo>
                  <a:pt x="5768310" y="4629069"/>
                </a:lnTo>
                <a:lnTo>
                  <a:pt x="0" y="46290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16254" y="-9414175"/>
            <a:ext cx="14528021" cy="16639107"/>
          </a:xfrm>
          <a:custGeom>
            <a:avLst/>
            <a:gdLst/>
            <a:ahLst/>
            <a:cxnLst/>
            <a:rect r="r" b="b" t="t" l="l"/>
            <a:pathLst>
              <a:path h="16639107" w="14528021">
                <a:moveTo>
                  <a:pt x="0" y="0"/>
                </a:moveTo>
                <a:lnTo>
                  <a:pt x="14528021" y="0"/>
                </a:lnTo>
                <a:lnTo>
                  <a:pt x="14528021" y="16639107"/>
                </a:lnTo>
                <a:lnTo>
                  <a:pt x="0" y="16639107"/>
                </a:lnTo>
                <a:lnTo>
                  <a:pt x="0" y="0"/>
                </a:lnTo>
                <a:close/>
              </a:path>
            </a:pathLst>
          </a:custGeom>
          <a:blipFill>
            <a:blip r:embed="rId5">
              <a:alphaModFix amt="30000"/>
            </a:blip>
            <a:stretch>
              <a:fillRect l="0" t="0" r="0" b="0"/>
            </a:stretch>
          </a:blipFill>
        </p:spPr>
      </p:sp>
      <p:sp>
        <p:nvSpPr>
          <p:cNvPr name="Freeform 5" id="5"/>
          <p:cNvSpPr/>
          <p:nvPr/>
        </p:nvSpPr>
        <p:spPr>
          <a:xfrm flipH="false" flipV="false" rot="0">
            <a:off x="-1136311" y="-3267534"/>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6430021" y="7116449"/>
            <a:ext cx="3715957" cy="7023287"/>
          </a:xfrm>
          <a:custGeom>
            <a:avLst/>
            <a:gdLst/>
            <a:ahLst/>
            <a:cxnLst/>
            <a:rect r="r" b="b" t="t" l="l"/>
            <a:pathLst>
              <a:path h="7023287" w="3715957">
                <a:moveTo>
                  <a:pt x="0" y="0"/>
                </a:moveTo>
                <a:lnTo>
                  <a:pt x="3715958" y="0"/>
                </a:lnTo>
                <a:lnTo>
                  <a:pt x="3715958" y="7023286"/>
                </a:lnTo>
                <a:lnTo>
                  <a:pt x="0" y="70232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62750" y="4349483"/>
            <a:ext cx="5500209" cy="2882124"/>
          </a:xfrm>
          <a:custGeom>
            <a:avLst/>
            <a:gdLst/>
            <a:ahLst/>
            <a:cxnLst/>
            <a:rect r="r" b="b" t="t" l="l"/>
            <a:pathLst>
              <a:path h="2882124" w="5500209">
                <a:moveTo>
                  <a:pt x="0" y="0"/>
                </a:moveTo>
                <a:lnTo>
                  <a:pt x="5500210" y="0"/>
                </a:lnTo>
                <a:lnTo>
                  <a:pt x="5500210" y="2882124"/>
                </a:lnTo>
                <a:lnTo>
                  <a:pt x="0" y="2882124"/>
                </a:lnTo>
                <a:lnTo>
                  <a:pt x="0" y="0"/>
                </a:lnTo>
                <a:close/>
              </a:path>
            </a:pathLst>
          </a:custGeom>
          <a:blipFill>
            <a:blip r:embed="rId10"/>
            <a:stretch>
              <a:fillRect l="-2400" t="0" r="-2400" b="0"/>
            </a:stretch>
          </a:blipFill>
        </p:spPr>
      </p:sp>
      <p:grpSp>
        <p:nvGrpSpPr>
          <p:cNvPr name="Group 8" id="8"/>
          <p:cNvGrpSpPr/>
          <p:nvPr/>
        </p:nvGrpSpPr>
        <p:grpSpPr>
          <a:xfrm rot="5400000">
            <a:off x="12358584" y="-2933188"/>
            <a:ext cx="2249149" cy="11093488"/>
            <a:chOff x="0" y="0"/>
            <a:chExt cx="698500" cy="3445215"/>
          </a:xfrm>
        </p:grpSpPr>
        <p:sp>
          <p:nvSpPr>
            <p:cNvPr name="Freeform 9" id="9"/>
            <p:cNvSpPr/>
            <p:nvPr/>
          </p:nvSpPr>
          <p:spPr>
            <a:xfrm flipH="false" flipV="false" rot="0">
              <a:off x="0" y="0"/>
              <a:ext cx="698500" cy="3445215"/>
            </a:xfrm>
            <a:custGeom>
              <a:avLst/>
              <a:gdLst/>
              <a:ahLst/>
              <a:cxnLst/>
              <a:rect r="r" b="b" t="t" l="l"/>
              <a:pathLst>
                <a:path h="3445215" w="698500">
                  <a:moveTo>
                    <a:pt x="349250" y="0"/>
                  </a:moveTo>
                  <a:lnTo>
                    <a:pt x="698500" y="203200"/>
                  </a:lnTo>
                  <a:lnTo>
                    <a:pt x="698500" y="3242015"/>
                  </a:lnTo>
                  <a:lnTo>
                    <a:pt x="349250" y="3445215"/>
                  </a:lnTo>
                  <a:lnTo>
                    <a:pt x="0" y="3242015"/>
                  </a:lnTo>
                  <a:lnTo>
                    <a:pt x="0" y="203200"/>
                  </a:lnTo>
                  <a:lnTo>
                    <a:pt x="349250" y="0"/>
                  </a:lnTo>
                  <a:close/>
                </a:path>
              </a:pathLst>
            </a:custGeom>
            <a:solidFill>
              <a:srgbClr val="0CC0FF">
                <a:alpha val="29804"/>
              </a:srgbClr>
            </a:solidFill>
          </p:spPr>
        </p:sp>
        <p:sp>
          <p:nvSpPr>
            <p:cNvPr name="TextBox 10" id="10"/>
            <p:cNvSpPr txBox="true"/>
            <p:nvPr/>
          </p:nvSpPr>
          <p:spPr>
            <a:xfrm>
              <a:off x="0" y="101600"/>
              <a:ext cx="698500" cy="320391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2358584" y="-405170"/>
            <a:ext cx="2249149" cy="11093488"/>
            <a:chOff x="0" y="0"/>
            <a:chExt cx="698500" cy="3445215"/>
          </a:xfrm>
        </p:grpSpPr>
        <p:sp>
          <p:nvSpPr>
            <p:cNvPr name="Freeform 12" id="12"/>
            <p:cNvSpPr/>
            <p:nvPr/>
          </p:nvSpPr>
          <p:spPr>
            <a:xfrm flipH="false" flipV="false" rot="0">
              <a:off x="0" y="0"/>
              <a:ext cx="698500" cy="3445215"/>
            </a:xfrm>
            <a:custGeom>
              <a:avLst/>
              <a:gdLst/>
              <a:ahLst/>
              <a:cxnLst/>
              <a:rect r="r" b="b" t="t" l="l"/>
              <a:pathLst>
                <a:path h="3445215" w="698500">
                  <a:moveTo>
                    <a:pt x="349250" y="0"/>
                  </a:moveTo>
                  <a:lnTo>
                    <a:pt x="698500" y="203200"/>
                  </a:lnTo>
                  <a:lnTo>
                    <a:pt x="698500" y="3242015"/>
                  </a:lnTo>
                  <a:lnTo>
                    <a:pt x="349250" y="3445215"/>
                  </a:lnTo>
                  <a:lnTo>
                    <a:pt x="0" y="3242015"/>
                  </a:lnTo>
                  <a:lnTo>
                    <a:pt x="0" y="203200"/>
                  </a:lnTo>
                  <a:lnTo>
                    <a:pt x="349250" y="0"/>
                  </a:lnTo>
                  <a:close/>
                </a:path>
              </a:pathLst>
            </a:custGeom>
            <a:solidFill>
              <a:srgbClr val="0CC0FF">
                <a:alpha val="29804"/>
              </a:srgbClr>
            </a:solidFill>
          </p:spPr>
        </p:sp>
        <p:sp>
          <p:nvSpPr>
            <p:cNvPr name="TextBox 13" id="13"/>
            <p:cNvSpPr txBox="true"/>
            <p:nvPr/>
          </p:nvSpPr>
          <p:spPr>
            <a:xfrm>
              <a:off x="0" y="101600"/>
              <a:ext cx="698500" cy="320391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2358584" y="2126700"/>
            <a:ext cx="2249149" cy="11093488"/>
            <a:chOff x="0" y="0"/>
            <a:chExt cx="698500" cy="3445215"/>
          </a:xfrm>
        </p:grpSpPr>
        <p:sp>
          <p:nvSpPr>
            <p:cNvPr name="Freeform 15" id="15"/>
            <p:cNvSpPr/>
            <p:nvPr/>
          </p:nvSpPr>
          <p:spPr>
            <a:xfrm flipH="false" flipV="false" rot="0">
              <a:off x="0" y="0"/>
              <a:ext cx="698500" cy="3445215"/>
            </a:xfrm>
            <a:custGeom>
              <a:avLst/>
              <a:gdLst/>
              <a:ahLst/>
              <a:cxnLst/>
              <a:rect r="r" b="b" t="t" l="l"/>
              <a:pathLst>
                <a:path h="3445215" w="698500">
                  <a:moveTo>
                    <a:pt x="349250" y="0"/>
                  </a:moveTo>
                  <a:lnTo>
                    <a:pt x="698500" y="203200"/>
                  </a:lnTo>
                  <a:lnTo>
                    <a:pt x="698500" y="3242015"/>
                  </a:lnTo>
                  <a:lnTo>
                    <a:pt x="349250" y="3445215"/>
                  </a:lnTo>
                  <a:lnTo>
                    <a:pt x="0" y="3242015"/>
                  </a:lnTo>
                  <a:lnTo>
                    <a:pt x="0" y="203200"/>
                  </a:lnTo>
                  <a:lnTo>
                    <a:pt x="349250" y="0"/>
                  </a:lnTo>
                  <a:close/>
                </a:path>
              </a:pathLst>
            </a:custGeom>
            <a:solidFill>
              <a:srgbClr val="0CC0FF">
                <a:alpha val="29804"/>
              </a:srgbClr>
            </a:solidFill>
          </p:spPr>
        </p:sp>
        <p:sp>
          <p:nvSpPr>
            <p:cNvPr name="TextBox 16" id="16"/>
            <p:cNvSpPr txBox="true"/>
            <p:nvPr/>
          </p:nvSpPr>
          <p:spPr>
            <a:xfrm>
              <a:off x="0" y="101600"/>
              <a:ext cx="698500" cy="3203915"/>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5400000">
            <a:off x="8348912" y="1447588"/>
            <a:ext cx="1944925" cy="2248468"/>
          </a:xfrm>
          <a:custGeom>
            <a:avLst/>
            <a:gdLst/>
            <a:ahLst/>
            <a:cxnLst/>
            <a:rect r="r" b="b" t="t" l="l"/>
            <a:pathLst>
              <a:path h="2248468" w="1944925">
                <a:moveTo>
                  <a:pt x="0" y="0"/>
                </a:moveTo>
                <a:lnTo>
                  <a:pt x="1944924" y="0"/>
                </a:lnTo>
                <a:lnTo>
                  <a:pt x="1944924" y="2248468"/>
                </a:lnTo>
                <a:lnTo>
                  <a:pt x="0" y="22484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5400000">
            <a:off x="8348912" y="4019266"/>
            <a:ext cx="1944925" cy="2248468"/>
          </a:xfrm>
          <a:custGeom>
            <a:avLst/>
            <a:gdLst/>
            <a:ahLst/>
            <a:cxnLst/>
            <a:rect r="r" b="b" t="t" l="l"/>
            <a:pathLst>
              <a:path h="2248468" w="1944925">
                <a:moveTo>
                  <a:pt x="0" y="0"/>
                </a:moveTo>
                <a:lnTo>
                  <a:pt x="1944924" y="0"/>
                </a:lnTo>
                <a:lnTo>
                  <a:pt x="1944924" y="2248468"/>
                </a:lnTo>
                <a:lnTo>
                  <a:pt x="0" y="22484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5400000">
            <a:off x="8348912" y="6590964"/>
            <a:ext cx="1944925" cy="2248468"/>
          </a:xfrm>
          <a:custGeom>
            <a:avLst/>
            <a:gdLst/>
            <a:ahLst/>
            <a:cxnLst/>
            <a:rect r="r" b="b" t="t" l="l"/>
            <a:pathLst>
              <a:path h="2248468" w="1944925">
                <a:moveTo>
                  <a:pt x="0" y="0"/>
                </a:moveTo>
                <a:lnTo>
                  <a:pt x="1944924" y="0"/>
                </a:lnTo>
                <a:lnTo>
                  <a:pt x="1944924" y="2248468"/>
                </a:lnTo>
                <a:lnTo>
                  <a:pt x="0" y="22484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8508822" y="1818669"/>
            <a:ext cx="1646235" cy="1506305"/>
          </a:xfrm>
          <a:custGeom>
            <a:avLst/>
            <a:gdLst/>
            <a:ahLst/>
            <a:cxnLst/>
            <a:rect r="r" b="b" t="t" l="l"/>
            <a:pathLst>
              <a:path h="1506305" w="1646235">
                <a:moveTo>
                  <a:pt x="0" y="0"/>
                </a:moveTo>
                <a:lnTo>
                  <a:pt x="1646235" y="0"/>
                </a:lnTo>
                <a:lnTo>
                  <a:pt x="1646235" y="1506305"/>
                </a:lnTo>
                <a:lnTo>
                  <a:pt x="0" y="15063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8603071" y="4486503"/>
            <a:ext cx="1457738" cy="1310142"/>
          </a:xfrm>
          <a:custGeom>
            <a:avLst/>
            <a:gdLst/>
            <a:ahLst/>
            <a:cxnLst/>
            <a:rect r="r" b="b" t="t" l="l"/>
            <a:pathLst>
              <a:path h="1310142" w="1457738">
                <a:moveTo>
                  <a:pt x="0" y="0"/>
                </a:moveTo>
                <a:lnTo>
                  <a:pt x="1457738" y="0"/>
                </a:lnTo>
                <a:lnTo>
                  <a:pt x="1457738" y="1310142"/>
                </a:lnTo>
                <a:lnTo>
                  <a:pt x="0" y="131014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8572798" y="7009098"/>
            <a:ext cx="1457055" cy="1398773"/>
          </a:xfrm>
          <a:custGeom>
            <a:avLst/>
            <a:gdLst/>
            <a:ahLst/>
            <a:cxnLst/>
            <a:rect r="r" b="b" t="t" l="l"/>
            <a:pathLst>
              <a:path h="1398773" w="1457055">
                <a:moveTo>
                  <a:pt x="0" y="0"/>
                </a:moveTo>
                <a:lnTo>
                  <a:pt x="1457055" y="0"/>
                </a:lnTo>
                <a:lnTo>
                  <a:pt x="1457055" y="1398773"/>
                </a:lnTo>
                <a:lnTo>
                  <a:pt x="0" y="139877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3" id="23"/>
          <p:cNvSpPr txBox="true"/>
          <p:nvPr/>
        </p:nvSpPr>
        <p:spPr>
          <a:xfrm rot="0">
            <a:off x="1284937" y="1489703"/>
            <a:ext cx="6651477" cy="1964936"/>
          </a:xfrm>
          <a:prstGeom prst="rect">
            <a:avLst/>
          </a:prstGeom>
        </p:spPr>
        <p:txBody>
          <a:bodyPr anchor="t" rtlCol="false" tIns="0" lIns="0" bIns="0" rIns="0">
            <a:spAutoFit/>
          </a:bodyPr>
          <a:lstStyle/>
          <a:p>
            <a:pPr>
              <a:lnSpc>
                <a:spcPts val="7719"/>
              </a:lnSpc>
            </a:pPr>
            <a:r>
              <a:rPr lang="en-US" sz="7017">
                <a:solidFill>
                  <a:srgbClr val="0EEAE2"/>
                </a:solidFill>
                <a:latin typeface="Open Sans Bold"/>
              </a:rPr>
              <a:t>LITERATURE</a:t>
            </a:r>
          </a:p>
          <a:p>
            <a:pPr>
              <a:lnSpc>
                <a:spcPts val="7719"/>
              </a:lnSpc>
            </a:pPr>
            <a:r>
              <a:rPr lang="en-US" sz="7017">
                <a:solidFill>
                  <a:srgbClr val="0EEAE2"/>
                </a:solidFill>
                <a:latin typeface="Open Sans Bold"/>
              </a:rPr>
              <a:t>REVIEW</a:t>
            </a:r>
          </a:p>
        </p:txBody>
      </p:sp>
      <p:sp>
        <p:nvSpPr>
          <p:cNvPr name="TextBox 24" id="24"/>
          <p:cNvSpPr txBox="true"/>
          <p:nvPr/>
        </p:nvSpPr>
        <p:spPr>
          <a:xfrm rot="0">
            <a:off x="10582137" y="1774450"/>
            <a:ext cx="7696734" cy="1509124"/>
          </a:xfrm>
          <a:prstGeom prst="rect">
            <a:avLst/>
          </a:prstGeom>
        </p:spPr>
        <p:txBody>
          <a:bodyPr anchor="t" rtlCol="false" tIns="0" lIns="0" bIns="0" rIns="0">
            <a:spAutoFit/>
          </a:bodyPr>
          <a:lstStyle/>
          <a:p>
            <a:pPr>
              <a:lnSpc>
                <a:spcPts val="2380"/>
              </a:lnSpc>
              <a:spcBef>
                <a:spcPct val="0"/>
              </a:spcBef>
            </a:pPr>
            <a:r>
              <a:rPr lang="en-US" sz="1700" spc="85">
                <a:solidFill>
                  <a:srgbClr val="0EEAE2"/>
                </a:solidFill>
                <a:latin typeface="Cooper Hewitt"/>
              </a:rPr>
              <a:t>THE PAPER TITLED “ENSEMBLE OF GATED RECURRENT UNIT AND CONVOLUTIONAL NEURAL NETWORK FOR </a:t>
            </a:r>
          </a:p>
          <a:p>
            <a:pPr>
              <a:lnSpc>
                <a:spcPts val="2380"/>
              </a:lnSpc>
              <a:spcBef>
                <a:spcPct val="0"/>
              </a:spcBef>
            </a:pPr>
            <a:r>
              <a:rPr lang="en-US" sz="1700" spc="85">
                <a:solidFill>
                  <a:srgbClr val="0EEAE2"/>
                </a:solidFill>
                <a:latin typeface="Cooper Hewitt"/>
              </a:rPr>
              <a:t>SARCASM DETECTION IN BANGLA“ RESULTS DEMONSTRATE AN AVERAGE ACCURACY OF 90.62% AND AN F1 SCORE</a:t>
            </a:r>
          </a:p>
          <a:p>
            <a:pPr>
              <a:lnSpc>
                <a:spcPts val="2380"/>
              </a:lnSpc>
              <a:spcBef>
                <a:spcPct val="0"/>
              </a:spcBef>
            </a:pPr>
            <a:r>
              <a:rPr lang="en-US" sz="1700" spc="85">
                <a:solidFill>
                  <a:srgbClr val="0EEAE2"/>
                </a:solidFill>
                <a:latin typeface="Cooper Hewitt"/>
              </a:rPr>
              <a:t> OF 90.33% ON A STANDARD DATASET.</a:t>
            </a:r>
          </a:p>
        </p:txBody>
      </p:sp>
      <p:sp>
        <p:nvSpPr>
          <p:cNvPr name="TextBox 25" id="25"/>
          <p:cNvSpPr txBox="true"/>
          <p:nvPr/>
        </p:nvSpPr>
        <p:spPr>
          <a:xfrm rot="0">
            <a:off x="10553166" y="4506294"/>
            <a:ext cx="7734834" cy="1232460"/>
          </a:xfrm>
          <a:prstGeom prst="rect">
            <a:avLst/>
          </a:prstGeom>
        </p:spPr>
        <p:txBody>
          <a:bodyPr anchor="t" rtlCol="false" tIns="0" lIns="0" bIns="0" rIns="0">
            <a:spAutoFit/>
          </a:bodyPr>
          <a:lstStyle/>
          <a:p>
            <a:pPr>
              <a:lnSpc>
                <a:spcPts val="2379"/>
              </a:lnSpc>
              <a:spcBef>
                <a:spcPct val="0"/>
              </a:spcBef>
            </a:pPr>
            <a:r>
              <a:rPr lang="en-US" sz="1699" spc="84">
                <a:solidFill>
                  <a:srgbClr val="0EEAE2"/>
                </a:solidFill>
                <a:latin typeface="Cooper Hewitt"/>
              </a:rPr>
              <a:t>THE PAPER "EVALUATION OF CHATGPT FOR NLP-BASED MENTAL HEALTH APPLICATIONS" INVESTIGATES THE EFFECTIVENESS OF CHATGPT, A LARGE LANGUAGE MODEL (LLM), IN TEXT-BASED MENTAL HEALTH CLASSIFICATION TASKS.</a:t>
            </a:r>
          </a:p>
        </p:txBody>
      </p:sp>
      <p:sp>
        <p:nvSpPr>
          <p:cNvPr name="TextBox 26" id="26"/>
          <p:cNvSpPr txBox="true"/>
          <p:nvPr/>
        </p:nvSpPr>
        <p:spPr>
          <a:xfrm rot="0">
            <a:off x="10509308" y="7028393"/>
            <a:ext cx="7842392" cy="1213903"/>
          </a:xfrm>
          <a:prstGeom prst="rect">
            <a:avLst/>
          </a:prstGeom>
        </p:spPr>
        <p:txBody>
          <a:bodyPr anchor="t" rtlCol="false" tIns="0" lIns="0" bIns="0" rIns="0">
            <a:spAutoFit/>
          </a:bodyPr>
          <a:lstStyle/>
          <a:p>
            <a:pPr>
              <a:lnSpc>
                <a:spcPts val="2380"/>
              </a:lnSpc>
              <a:spcBef>
                <a:spcPct val="0"/>
              </a:spcBef>
            </a:pPr>
            <a:r>
              <a:rPr lang="en-US" sz="1700" spc="85">
                <a:solidFill>
                  <a:srgbClr val="0EEAE2"/>
                </a:solidFill>
                <a:latin typeface="Cooper Hewitt"/>
              </a:rPr>
              <a:t>THE SURVEY ON “DEEP LEARNING TECHNIQUES ON TEXT CLASSIFICATION USING NATURAL LANGUAGE PROCESSING (NLP) IN SOCIAL HEALTHCARE NETWORK: A COMPREHENSIVE SURVEY” EXPLORES THE INTERSECTION OF ADVANCED AI AND HEALTHCARE COMMUNICATION.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3345317" y="1525525"/>
            <a:ext cx="12100013" cy="14567360"/>
          </a:xfrm>
          <a:custGeom>
            <a:avLst/>
            <a:gdLst/>
            <a:ahLst/>
            <a:cxnLst/>
            <a:rect r="r" b="b" t="t" l="l"/>
            <a:pathLst>
              <a:path h="14567360" w="12100013">
                <a:moveTo>
                  <a:pt x="0" y="0"/>
                </a:moveTo>
                <a:lnTo>
                  <a:pt x="12100013" y="0"/>
                </a:lnTo>
                <a:lnTo>
                  <a:pt x="12100013" y="14567360"/>
                </a:lnTo>
                <a:lnTo>
                  <a:pt x="0" y="1456736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4279172" y="-7417325"/>
            <a:ext cx="10615745" cy="12780430"/>
          </a:xfrm>
          <a:custGeom>
            <a:avLst/>
            <a:gdLst/>
            <a:ahLst/>
            <a:cxnLst/>
            <a:rect r="r" b="b" t="t" l="l"/>
            <a:pathLst>
              <a:path h="12780430" w="10615745">
                <a:moveTo>
                  <a:pt x="0" y="0"/>
                </a:moveTo>
                <a:lnTo>
                  <a:pt x="10615744" y="0"/>
                </a:lnTo>
                <a:lnTo>
                  <a:pt x="10615744" y="12780430"/>
                </a:lnTo>
                <a:lnTo>
                  <a:pt x="0" y="12780430"/>
                </a:lnTo>
                <a:lnTo>
                  <a:pt x="0" y="0"/>
                </a:lnTo>
                <a:close/>
              </a:path>
            </a:pathLst>
          </a:custGeom>
          <a:blipFill>
            <a:blip r:embed="rId2">
              <a:alphaModFix amt="30000"/>
            </a:blip>
            <a:stretch>
              <a:fillRect l="0" t="0" r="0" b="0"/>
            </a:stretch>
          </a:blipFill>
        </p:spPr>
      </p:sp>
      <p:sp>
        <p:nvSpPr>
          <p:cNvPr name="Freeform 4" id="4"/>
          <p:cNvSpPr/>
          <p:nvPr/>
        </p:nvSpPr>
        <p:spPr>
          <a:xfrm flipH="false" flipV="false" rot="0">
            <a:off x="11951428" y="-7417325"/>
            <a:ext cx="10615745" cy="12780430"/>
          </a:xfrm>
          <a:custGeom>
            <a:avLst/>
            <a:gdLst/>
            <a:ahLst/>
            <a:cxnLst/>
            <a:rect r="r" b="b" t="t" l="l"/>
            <a:pathLst>
              <a:path h="12780430" w="10615745">
                <a:moveTo>
                  <a:pt x="0" y="0"/>
                </a:moveTo>
                <a:lnTo>
                  <a:pt x="10615744" y="0"/>
                </a:lnTo>
                <a:lnTo>
                  <a:pt x="10615744" y="12780430"/>
                </a:lnTo>
                <a:lnTo>
                  <a:pt x="0" y="12780430"/>
                </a:lnTo>
                <a:lnTo>
                  <a:pt x="0" y="0"/>
                </a:lnTo>
                <a:close/>
              </a:path>
            </a:pathLst>
          </a:custGeom>
          <a:blipFill>
            <a:blip r:embed="rId2">
              <a:alphaModFix amt="30000"/>
            </a:blip>
            <a:stretch>
              <a:fillRect l="0" t="0" r="0" b="0"/>
            </a:stretch>
          </a:blipFill>
        </p:spPr>
      </p:sp>
      <p:sp>
        <p:nvSpPr>
          <p:cNvPr name="Freeform 5" id="5"/>
          <p:cNvSpPr/>
          <p:nvPr/>
        </p:nvSpPr>
        <p:spPr>
          <a:xfrm flipH="false" flipV="false" rot="0">
            <a:off x="-1861109" y="-2568967"/>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849240" y="-2568967"/>
            <a:ext cx="4330022" cy="4345825"/>
          </a:xfrm>
          <a:custGeom>
            <a:avLst/>
            <a:gdLst/>
            <a:ahLst/>
            <a:cxnLst/>
            <a:rect r="r" b="b" t="t" l="l"/>
            <a:pathLst>
              <a:path h="4345825" w="4330022">
                <a:moveTo>
                  <a:pt x="0" y="0"/>
                </a:moveTo>
                <a:lnTo>
                  <a:pt x="4330023" y="0"/>
                </a:lnTo>
                <a:lnTo>
                  <a:pt x="4330023"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722100" y="3223858"/>
            <a:ext cx="1525792" cy="1525792"/>
          </a:xfrm>
          <a:custGeom>
            <a:avLst/>
            <a:gdLst/>
            <a:ahLst/>
            <a:cxnLst/>
            <a:rect r="r" b="b" t="t" l="l"/>
            <a:pathLst>
              <a:path h="1525792" w="1525792">
                <a:moveTo>
                  <a:pt x="0" y="0"/>
                </a:moveTo>
                <a:lnTo>
                  <a:pt x="1525792" y="0"/>
                </a:lnTo>
                <a:lnTo>
                  <a:pt x="1525792" y="1525791"/>
                </a:lnTo>
                <a:lnTo>
                  <a:pt x="0" y="1525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744155" y="3080561"/>
            <a:ext cx="1607725" cy="1607725"/>
          </a:xfrm>
          <a:custGeom>
            <a:avLst/>
            <a:gdLst/>
            <a:ahLst/>
            <a:cxnLst/>
            <a:rect r="r" b="b" t="t" l="l"/>
            <a:pathLst>
              <a:path h="1607725" w="1607725">
                <a:moveTo>
                  <a:pt x="0" y="0"/>
                </a:moveTo>
                <a:lnTo>
                  <a:pt x="1607725" y="0"/>
                </a:lnTo>
                <a:lnTo>
                  <a:pt x="1607725" y="1607725"/>
                </a:lnTo>
                <a:lnTo>
                  <a:pt x="0" y="16077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550470" y="682118"/>
            <a:ext cx="11187061" cy="1094659"/>
          </a:xfrm>
          <a:prstGeom prst="rect">
            <a:avLst/>
          </a:prstGeom>
        </p:spPr>
        <p:txBody>
          <a:bodyPr anchor="t" rtlCol="false" tIns="0" lIns="0" bIns="0" rIns="0">
            <a:spAutoFit/>
          </a:bodyPr>
          <a:lstStyle/>
          <a:p>
            <a:pPr algn="ctr">
              <a:lnSpc>
                <a:spcPts val="8959"/>
              </a:lnSpc>
            </a:pPr>
            <a:r>
              <a:rPr lang="en-US" sz="6399">
                <a:solidFill>
                  <a:srgbClr val="0EEAE2"/>
                </a:solidFill>
                <a:latin typeface="Open Sans Bold"/>
              </a:rPr>
              <a:t>RESULTS</a:t>
            </a:r>
          </a:p>
        </p:txBody>
      </p:sp>
      <p:sp>
        <p:nvSpPr>
          <p:cNvPr name="TextBox 10" id="10"/>
          <p:cNvSpPr txBox="true"/>
          <p:nvPr/>
        </p:nvSpPr>
        <p:spPr>
          <a:xfrm rot="0">
            <a:off x="3649067" y="4959199"/>
            <a:ext cx="3651601" cy="600021"/>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16,000 DATA</a:t>
            </a:r>
          </a:p>
        </p:txBody>
      </p:sp>
      <p:sp>
        <p:nvSpPr>
          <p:cNvPr name="TextBox 11" id="11"/>
          <p:cNvSpPr txBox="true"/>
          <p:nvPr/>
        </p:nvSpPr>
        <p:spPr>
          <a:xfrm rot="0">
            <a:off x="10670068" y="5000625"/>
            <a:ext cx="3651601" cy="600021"/>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MODELS</a:t>
            </a:r>
          </a:p>
        </p:txBody>
      </p:sp>
      <p:sp>
        <p:nvSpPr>
          <p:cNvPr name="TextBox 12" id="12"/>
          <p:cNvSpPr txBox="true"/>
          <p:nvPr/>
        </p:nvSpPr>
        <p:spPr>
          <a:xfrm rot="0">
            <a:off x="2993604" y="5846863"/>
            <a:ext cx="5284244" cy="1216279"/>
          </a:xfrm>
          <a:prstGeom prst="rect">
            <a:avLst/>
          </a:prstGeom>
        </p:spPr>
        <p:txBody>
          <a:bodyPr anchor="t" rtlCol="false" tIns="0" lIns="0" bIns="0" rIns="0">
            <a:spAutoFit/>
          </a:bodyPr>
          <a:lstStyle/>
          <a:p>
            <a:pPr algn="ctr">
              <a:lnSpc>
                <a:spcPts val="4885"/>
              </a:lnSpc>
            </a:pPr>
            <a:r>
              <a:rPr lang="en-US" sz="3489" spc="174">
                <a:solidFill>
                  <a:srgbClr val="C4D7DD"/>
                </a:solidFill>
                <a:latin typeface="PT Sans"/>
              </a:rPr>
              <a:t>Trained 12,800</a:t>
            </a:r>
          </a:p>
          <a:p>
            <a:pPr algn="ctr">
              <a:lnSpc>
                <a:spcPts val="4885"/>
              </a:lnSpc>
            </a:pPr>
            <a:r>
              <a:rPr lang="en-US" sz="3489" spc="174">
                <a:solidFill>
                  <a:srgbClr val="C4D7DD"/>
                </a:solidFill>
                <a:latin typeface="PT Sans"/>
              </a:rPr>
              <a:t>Test 3200</a:t>
            </a:r>
          </a:p>
        </p:txBody>
      </p:sp>
      <p:sp>
        <p:nvSpPr>
          <p:cNvPr name="TextBox 13" id="13"/>
          <p:cNvSpPr txBox="true"/>
          <p:nvPr/>
        </p:nvSpPr>
        <p:spPr>
          <a:xfrm rot="0">
            <a:off x="10159603" y="5888289"/>
            <a:ext cx="5346738" cy="2461578"/>
          </a:xfrm>
          <a:prstGeom prst="rect">
            <a:avLst/>
          </a:prstGeom>
        </p:spPr>
        <p:txBody>
          <a:bodyPr anchor="t" rtlCol="false" tIns="0" lIns="0" bIns="0" rIns="0">
            <a:spAutoFit/>
          </a:bodyPr>
          <a:lstStyle/>
          <a:p>
            <a:pPr algn="just" marL="754030" indent="-377015" lvl="1">
              <a:lnSpc>
                <a:spcPts val="4889"/>
              </a:lnSpc>
              <a:buFont typeface="Arial"/>
              <a:buChar char="•"/>
            </a:pPr>
            <a:r>
              <a:rPr lang="en-US" sz="3492" spc="174">
                <a:solidFill>
                  <a:srgbClr val="C4D7DD"/>
                </a:solidFill>
                <a:latin typeface="PT Sans"/>
              </a:rPr>
              <a:t>KNN</a:t>
            </a:r>
          </a:p>
          <a:p>
            <a:pPr algn="just" marL="754030" indent="-377015" lvl="1">
              <a:lnSpc>
                <a:spcPts val="4889"/>
              </a:lnSpc>
              <a:buFont typeface="Arial"/>
              <a:buChar char="•"/>
            </a:pPr>
            <a:r>
              <a:rPr lang="en-US" sz="3492" spc="174">
                <a:solidFill>
                  <a:srgbClr val="C4D7DD"/>
                </a:solidFill>
                <a:latin typeface="PT Sans"/>
              </a:rPr>
              <a:t>Random Forest</a:t>
            </a:r>
          </a:p>
          <a:p>
            <a:pPr algn="just" marL="754030" indent="-377015" lvl="1">
              <a:lnSpc>
                <a:spcPts val="4889"/>
              </a:lnSpc>
              <a:buFont typeface="Arial"/>
              <a:buChar char="•"/>
            </a:pPr>
            <a:r>
              <a:rPr lang="en-US" sz="3492" spc="174">
                <a:solidFill>
                  <a:srgbClr val="C4D7DD"/>
                </a:solidFill>
                <a:latin typeface="PT Sans"/>
              </a:rPr>
              <a:t>MultinomialNB</a:t>
            </a:r>
          </a:p>
          <a:p>
            <a:pPr algn="just">
              <a:lnSpc>
                <a:spcPts val="488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16929" y="-515647"/>
            <a:ext cx="9886758" cy="11902794"/>
          </a:xfrm>
          <a:custGeom>
            <a:avLst/>
            <a:gdLst/>
            <a:ahLst/>
            <a:cxnLst/>
            <a:rect r="r" b="b" t="t" l="l"/>
            <a:pathLst>
              <a:path h="11902794" w="9886758">
                <a:moveTo>
                  <a:pt x="0" y="0"/>
                </a:moveTo>
                <a:lnTo>
                  <a:pt x="9886758" y="0"/>
                </a:lnTo>
                <a:lnTo>
                  <a:pt x="9886758" y="11902794"/>
                </a:lnTo>
                <a:lnTo>
                  <a:pt x="0" y="11902794"/>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615676" y="1320950"/>
            <a:ext cx="7821549" cy="8229600"/>
          </a:xfrm>
          <a:custGeom>
            <a:avLst/>
            <a:gdLst/>
            <a:ahLst/>
            <a:cxnLst/>
            <a:rect r="r" b="b" t="t" l="l"/>
            <a:pathLst>
              <a:path h="8229600" w="7821549">
                <a:moveTo>
                  <a:pt x="0" y="0"/>
                </a:moveTo>
                <a:lnTo>
                  <a:pt x="7821549" y="0"/>
                </a:lnTo>
                <a:lnTo>
                  <a:pt x="7821549"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2574704" y="-8595875"/>
            <a:ext cx="14528021" cy="16639107"/>
          </a:xfrm>
          <a:custGeom>
            <a:avLst/>
            <a:gdLst/>
            <a:ahLst/>
            <a:cxnLst/>
            <a:rect r="r" b="b" t="t" l="l"/>
            <a:pathLst>
              <a:path h="16639107" w="14528021">
                <a:moveTo>
                  <a:pt x="0" y="0"/>
                </a:moveTo>
                <a:lnTo>
                  <a:pt x="14528021" y="0"/>
                </a:lnTo>
                <a:lnTo>
                  <a:pt x="14528021" y="16639107"/>
                </a:lnTo>
                <a:lnTo>
                  <a:pt x="0" y="16639107"/>
                </a:lnTo>
                <a:lnTo>
                  <a:pt x="0" y="0"/>
                </a:lnTo>
                <a:close/>
              </a:path>
            </a:pathLst>
          </a:custGeom>
          <a:blipFill>
            <a:blip r:embed="rId4">
              <a:alphaModFix amt="30000"/>
            </a:blip>
            <a:stretch>
              <a:fillRect l="0" t="0" r="0" b="0"/>
            </a:stretch>
          </a:blipFill>
        </p:spPr>
      </p:sp>
      <p:sp>
        <p:nvSpPr>
          <p:cNvPr name="Freeform 5" id="5"/>
          <p:cNvSpPr/>
          <p:nvPr/>
        </p:nvSpPr>
        <p:spPr>
          <a:xfrm flipH="false" flipV="false" rot="0">
            <a:off x="15094289" y="-2449234"/>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9288364" y="1778150"/>
            <a:ext cx="8209855" cy="1795726"/>
          </a:xfrm>
          <a:prstGeom prst="rect">
            <a:avLst/>
          </a:prstGeom>
        </p:spPr>
        <p:txBody>
          <a:bodyPr anchor="t" rtlCol="false" tIns="0" lIns="0" bIns="0" rIns="0">
            <a:spAutoFit/>
          </a:bodyPr>
          <a:lstStyle/>
          <a:p>
            <a:pPr>
              <a:lnSpc>
                <a:spcPts val="7039"/>
              </a:lnSpc>
            </a:pPr>
            <a:r>
              <a:rPr lang="en-US" sz="6399">
                <a:solidFill>
                  <a:srgbClr val="0EEAE2"/>
                </a:solidFill>
                <a:latin typeface="Open Sans Bold"/>
              </a:rPr>
              <a:t>FUTURE </a:t>
            </a:r>
            <a:r>
              <a:rPr lang="en-US" sz="6399">
                <a:solidFill>
                  <a:srgbClr val="0EEAE2"/>
                </a:solidFill>
                <a:latin typeface="Open Sans Bold"/>
              </a:rPr>
              <a:t>Work</a:t>
            </a:r>
          </a:p>
          <a:p>
            <a:pPr>
              <a:lnSpc>
                <a:spcPts val="7039"/>
              </a:lnSpc>
            </a:pPr>
          </a:p>
        </p:txBody>
      </p:sp>
      <p:sp>
        <p:nvSpPr>
          <p:cNvPr name="TextBox 7" id="7"/>
          <p:cNvSpPr txBox="true"/>
          <p:nvPr/>
        </p:nvSpPr>
        <p:spPr>
          <a:xfrm rot="0">
            <a:off x="9144000" y="5918690"/>
            <a:ext cx="8115300" cy="498421"/>
          </a:xfrm>
          <a:prstGeom prst="rect">
            <a:avLst/>
          </a:prstGeom>
        </p:spPr>
        <p:txBody>
          <a:bodyPr anchor="t" rtlCol="false" tIns="0" lIns="0" bIns="0" rIns="0">
            <a:spAutoFit/>
          </a:bodyPr>
          <a:lstStyle/>
          <a:p>
            <a:pPr marL="539753" indent="-269876" lvl="1">
              <a:lnSpc>
                <a:spcPts val="3500"/>
              </a:lnSpc>
              <a:buFont typeface="Arial"/>
              <a:buChar char="•"/>
            </a:pPr>
            <a:r>
              <a:rPr lang="en-US" sz="2500" spc="125">
                <a:solidFill>
                  <a:srgbClr val="0CC0FF"/>
                </a:solidFill>
                <a:latin typeface="Cooper Hewitt"/>
              </a:rPr>
              <a:t>ENHANCING MODEL GENERALIZATION</a:t>
            </a:r>
          </a:p>
        </p:txBody>
      </p:sp>
      <p:sp>
        <p:nvSpPr>
          <p:cNvPr name="TextBox 8" id="8"/>
          <p:cNvSpPr txBox="true"/>
          <p:nvPr/>
        </p:nvSpPr>
        <p:spPr>
          <a:xfrm rot="0">
            <a:off x="9144000" y="7080742"/>
            <a:ext cx="9144000" cy="498421"/>
          </a:xfrm>
          <a:prstGeom prst="rect">
            <a:avLst/>
          </a:prstGeom>
        </p:spPr>
        <p:txBody>
          <a:bodyPr anchor="t" rtlCol="false" tIns="0" lIns="0" bIns="0" rIns="0">
            <a:spAutoFit/>
          </a:bodyPr>
          <a:lstStyle/>
          <a:p>
            <a:pPr marL="539753" indent="-269876" lvl="1">
              <a:lnSpc>
                <a:spcPts val="3500"/>
              </a:lnSpc>
              <a:buFont typeface="Arial"/>
              <a:buChar char="•"/>
            </a:pPr>
            <a:r>
              <a:rPr lang="en-US" sz="2500" spc="125">
                <a:solidFill>
                  <a:srgbClr val="0CC0FF"/>
                </a:solidFill>
                <a:latin typeface="Cooper Hewitt"/>
              </a:rPr>
              <a:t>REAL-TIME APPLICATIONS AND INTERVENTION</a:t>
            </a:r>
          </a:p>
        </p:txBody>
      </p:sp>
      <p:sp>
        <p:nvSpPr>
          <p:cNvPr name="TextBox 9" id="9"/>
          <p:cNvSpPr txBox="true"/>
          <p:nvPr/>
        </p:nvSpPr>
        <p:spPr>
          <a:xfrm rot="0">
            <a:off x="9144000" y="8229600"/>
            <a:ext cx="9144000" cy="488896"/>
          </a:xfrm>
          <a:prstGeom prst="rect">
            <a:avLst/>
          </a:prstGeom>
        </p:spPr>
        <p:txBody>
          <a:bodyPr anchor="t" rtlCol="false" tIns="0" lIns="0" bIns="0" rIns="0">
            <a:spAutoFit/>
          </a:bodyPr>
          <a:lstStyle/>
          <a:p>
            <a:pPr marL="539749" indent="-269875" lvl="1">
              <a:lnSpc>
                <a:spcPts val="3499"/>
              </a:lnSpc>
              <a:buFont typeface="Arial"/>
              <a:buChar char="•"/>
            </a:pPr>
            <a:r>
              <a:rPr lang="en-US" sz="2499" spc="124">
                <a:solidFill>
                  <a:srgbClr val="0CC0FF"/>
                </a:solidFill>
                <a:latin typeface="Cooper Hewitt"/>
              </a:rPr>
              <a:t>ETHICAL CONSIDERATIONS AND BIAS MITIGATION</a:t>
            </a:r>
          </a:p>
        </p:txBody>
      </p:sp>
      <p:sp>
        <p:nvSpPr>
          <p:cNvPr name="TextBox 10" id="10"/>
          <p:cNvSpPr txBox="true"/>
          <p:nvPr/>
        </p:nvSpPr>
        <p:spPr>
          <a:xfrm rot="0">
            <a:off x="9192756" y="3223332"/>
            <a:ext cx="8662464" cy="2114333"/>
          </a:xfrm>
          <a:prstGeom prst="rect">
            <a:avLst/>
          </a:prstGeom>
        </p:spPr>
        <p:txBody>
          <a:bodyPr anchor="t" rtlCol="false" tIns="0" lIns="0" bIns="0" rIns="0">
            <a:spAutoFit/>
          </a:bodyPr>
          <a:lstStyle/>
          <a:p>
            <a:pPr>
              <a:lnSpc>
                <a:spcPts val="4200"/>
              </a:lnSpc>
            </a:pPr>
            <a:r>
              <a:rPr lang="en-US" sz="3000">
                <a:solidFill>
                  <a:srgbClr val="FFFFFF"/>
                </a:solidFill>
                <a:latin typeface="PT Sans"/>
              </a:rPr>
              <a:t>Future endeavors in this research area should address existing limitations and extend the capabilities of NLP models in decoding emotional pressure.</a:t>
            </a:r>
          </a:p>
        </p:txBody>
      </p:sp>
      <p:sp>
        <p:nvSpPr>
          <p:cNvPr name="Freeform 11" id="11"/>
          <p:cNvSpPr/>
          <p:nvPr/>
        </p:nvSpPr>
        <p:spPr>
          <a:xfrm flipH="false" flipV="false" rot="5400000">
            <a:off x="-2842259" y="6148512"/>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62352" y="-1066583"/>
            <a:ext cx="19199205" cy="14567360"/>
          </a:xfrm>
          <a:custGeom>
            <a:avLst/>
            <a:gdLst/>
            <a:ahLst/>
            <a:cxnLst/>
            <a:rect r="r" b="b" t="t" l="l"/>
            <a:pathLst>
              <a:path h="14567360" w="19199205">
                <a:moveTo>
                  <a:pt x="0" y="0"/>
                </a:moveTo>
                <a:lnTo>
                  <a:pt x="19199205" y="0"/>
                </a:lnTo>
                <a:lnTo>
                  <a:pt x="19199205" y="14567360"/>
                </a:lnTo>
                <a:lnTo>
                  <a:pt x="0" y="14567360"/>
                </a:lnTo>
                <a:lnTo>
                  <a:pt x="0" y="0"/>
                </a:lnTo>
                <a:close/>
              </a:path>
            </a:pathLst>
          </a:custGeom>
          <a:blipFill>
            <a:blip r:embed="rId2">
              <a:alphaModFix amt="30000"/>
            </a:blip>
            <a:stretch>
              <a:fillRect l="0" t="-29335" r="0" b="-29335"/>
            </a:stretch>
          </a:blipFill>
        </p:spPr>
      </p:sp>
      <p:sp>
        <p:nvSpPr>
          <p:cNvPr name="TextBox 3" id="3"/>
          <p:cNvSpPr txBox="true"/>
          <p:nvPr/>
        </p:nvSpPr>
        <p:spPr>
          <a:xfrm rot="0">
            <a:off x="1762229" y="2497370"/>
            <a:ext cx="8199725" cy="909928"/>
          </a:xfrm>
          <a:prstGeom prst="rect">
            <a:avLst/>
          </a:prstGeom>
        </p:spPr>
        <p:txBody>
          <a:bodyPr anchor="t" rtlCol="false" tIns="0" lIns="0" bIns="0" rIns="0">
            <a:spAutoFit/>
          </a:bodyPr>
          <a:lstStyle/>
          <a:p>
            <a:pPr>
              <a:lnSpc>
                <a:spcPts val="7039"/>
              </a:lnSpc>
            </a:pPr>
            <a:r>
              <a:rPr lang="en-US" sz="6399">
                <a:solidFill>
                  <a:srgbClr val="0EEAE2"/>
                </a:solidFill>
                <a:latin typeface="Open Sans Bold"/>
              </a:rPr>
              <a:t>CONCLUSION</a:t>
            </a:r>
          </a:p>
        </p:txBody>
      </p:sp>
      <p:sp>
        <p:nvSpPr>
          <p:cNvPr name="Freeform 4" id="4"/>
          <p:cNvSpPr/>
          <p:nvPr/>
        </p:nvSpPr>
        <p:spPr>
          <a:xfrm flipH="false" flipV="false" rot="0">
            <a:off x="-1802659" y="-3153467"/>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3051560" y="6658715"/>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09750" y="4406237"/>
            <a:ext cx="10128559" cy="3181025"/>
          </a:xfrm>
          <a:prstGeom prst="rect">
            <a:avLst/>
          </a:prstGeom>
        </p:spPr>
        <p:txBody>
          <a:bodyPr anchor="t" rtlCol="false" tIns="0" lIns="0" bIns="0" rIns="0">
            <a:spAutoFit/>
          </a:bodyPr>
          <a:lstStyle/>
          <a:p>
            <a:pPr>
              <a:lnSpc>
                <a:spcPts val="4200"/>
              </a:lnSpc>
            </a:pPr>
            <a:r>
              <a:rPr lang="en-US" sz="3000">
                <a:solidFill>
                  <a:srgbClr val="FFFFFF"/>
                </a:solidFill>
                <a:latin typeface="PT Sans"/>
              </a:rPr>
              <a:t>"Decoding Emotional Pressure in Social Interactions via NLP Models" presents a pioneering effort to imbue artificial intelligence with the ability to understand and respond to emotional pressure in human conversations. Despite acknowledged limitations, the research lays the groundwork for future developments in emotionally intelligent AI systems.</a:t>
            </a:r>
          </a:p>
        </p:txBody>
      </p:sp>
      <p:sp>
        <p:nvSpPr>
          <p:cNvPr name="Freeform 7" id="7"/>
          <p:cNvSpPr/>
          <p:nvPr/>
        </p:nvSpPr>
        <p:spPr>
          <a:xfrm flipH="false" flipV="false" rot="0">
            <a:off x="17012233" y="7682512"/>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246932">
            <a:off x="7361510" y="-7621900"/>
            <a:ext cx="14528021" cy="16639107"/>
          </a:xfrm>
          <a:custGeom>
            <a:avLst/>
            <a:gdLst/>
            <a:ahLst/>
            <a:cxnLst/>
            <a:rect r="r" b="b" t="t" l="l"/>
            <a:pathLst>
              <a:path h="16639107" w="14528021">
                <a:moveTo>
                  <a:pt x="0" y="0"/>
                </a:moveTo>
                <a:lnTo>
                  <a:pt x="14528020" y="0"/>
                </a:lnTo>
                <a:lnTo>
                  <a:pt x="14528020" y="16639107"/>
                </a:lnTo>
                <a:lnTo>
                  <a:pt x="0" y="16639107"/>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8393400" y="6275487"/>
            <a:ext cx="6502340" cy="3267426"/>
          </a:xfrm>
          <a:custGeom>
            <a:avLst/>
            <a:gdLst/>
            <a:ahLst/>
            <a:cxnLst/>
            <a:rect r="r" b="b" t="t" l="l"/>
            <a:pathLst>
              <a:path h="3267426" w="6502340">
                <a:moveTo>
                  <a:pt x="0" y="0"/>
                </a:moveTo>
                <a:lnTo>
                  <a:pt x="6502340" y="0"/>
                </a:lnTo>
                <a:lnTo>
                  <a:pt x="6502340" y="3267426"/>
                </a:lnTo>
                <a:lnTo>
                  <a:pt x="0" y="3267426"/>
                </a:lnTo>
                <a:lnTo>
                  <a:pt x="0" y="0"/>
                </a:lnTo>
                <a:close/>
              </a:path>
            </a:pathLst>
          </a:custGeom>
          <a:blipFill>
            <a:blip r:embed="rId3"/>
            <a:stretch>
              <a:fillRect l="0" t="0" r="0" b="0"/>
            </a:stretch>
          </a:blipFill>
        </p:spPr>
      </p:sp>
      <p:sp>
        <p:nvSpPr>
          <p:cNvPr name="Freeform 4" id="4"/>
          <p:cNvSpPr/>
          <p:nvPr/>
        </p:nvSpPr>
        <p:spPr>
          <a:xfrm flipH="false" flipV="false" rot="0">
            <a:off x="11374350" y="7210687"/>
            <a:ext cx="6502340" cy="3267426"/>
          </a:xfrm>
          <a:custGeom>
            <a:avLst/>
            <a:gdLst/>
            <a:ahLst/>
            <a:cxnLst/>
            <a:rect r="r" b="b" t="t" l="l"/>
            <a:pathLst>
              <a:path h="3267426" w="6502340">
                <a:moveTo>
                  <a:pt x="0" y="0"/>
                </a:moveTo>
                <a:lnTo>
                  <a:pt x="6502340" y="0"/>
                </a:lnTo>
                <a:lnTo>
                  <a:pt x="6502340" y="3267426"/>
                </a:lnTo>
                <a:lnTo>
                  <a:pt x="0" y="3267426"/>
                </a:lnTo>
                <a:lnTo>
                  <a:pt x="0" y="0"/>
                </a:lnTo>
                <a:close/>
              </a:path>
            </a:pathLst>
          </a:custGeom>
          <a:blipFill>
            <a:blip r:embed="rId3"/>
            <a:stretch>
              <a:fillRect l="0" t="0" r="0" b="0"/>
            </a:stretch>
          </a:blipFill>
        </p:spPr>
      </p:sp>
      <p:sp>
        <p:nvSpPr>
          <p:cNvPr name="Freeform 5" id="5"/>
          <p:cNvSpPr/>
          <p:nvPr/>
        </p:nvSpPr>
        <p:spPr>
          <a:xfrm flipH="false" flipV="false" rot="0">
            <a:off x="10411247" y="1028700"/>
            <a:ext cx="5297805" cy="8229600"/>
          </a:xfrm>
          <a:custGeom>
            <a:avLst/>
            <a:gdLst/>
            <a:ahLst/>
            <a:cxnLst/>
            <a:rect r="r" b="b" t="t" l="l"/>
            <a:pathLst>
              <a:path h="8229600" w="5297805">
                <a:moveTo>
                  <a:pt x="0" y="0"/>
                </a:moveTo>
                <a:lnTo>
                  <a:pt x="5297805" y="0"/>
                </a:lnTo>
                <a:lnTo>
                  <a:pt x="5297805"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6214689">
            <a:off x="751556" y="5729205"/>
            <a:ext cx="4822976" cy="9115590"/>
          </a:xfrm>
          <a:custGeom>
            <a:avLst/>
            <a:gdLst/>
            <a:ahLst/>
            <a:cxnLst/>
            <a:rect r="r" b="b" t="t" l="l"/>
            <a:pathLst>
              <a:path h="9115590" w="4822976">
                <a:moveTo>
                  <a:pt x="0" y="0"/>
                </a:moveTo>
                <a:lnTo>
                  <a:pt x="4822975" y="0"/>
                </a:lnTo>
                <a:lnTo>
                  <a:pt x="4822975" y="9115590"/>
                </a:lnTo>
                <a:lnTo>
                  <a:pt x="0" y="91155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4063776">
            <a:off x="830379" y="-3007818"/>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4169410"/>
            <a:ext cx="9331642" cy="1757681"/>
          </a:xfrm>
          <a:prstGeom prst="rect">
            <a:avLst/>
          </a:prstGeom>
        </p:spPr>
        <p:txBody>
          <a:bodyPr anchor="t" rtlCol="false" tIns="0" lIns="0" bIns="0" rIns="0">
            <a:spAutoFit/>
          </a:bodyPr>
          <a:lstStyle/>
          <a:p>
            <a:pPr>
              <a:lnSpc>
                <a:spcPts val="14419"/>
              </a:lnSpc>
            </a:pPr>
            <a:r>
              <a:rPr lang="en-US" sz="10299">
                <a:solidFill>
                  <a:srgbClr val="10E1E6"/>
                </a:solidFill>
                <a:latin typeface="Open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DAF2OW7ZQHw</dc:identifier>
  <dcterms:modified xsi:type="dcterms:W3CDTF">2011-08-01T06:04:30Z</dcterms:modified>
  <cp:revision>1</cp:revision>
  <dc:title>CSE431 Task 03</dc:title>
</cp:coreProperties>
</file>